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43" r:id="rId2"/>
    <p:sldMasterId id="2147483809" r:id="rId3"/>
    <p:sldMasterId id="2147483821" r:id="rId4"/>
    <p:sldMasterId id="2147483833" r:id="rId5"/>
    <p:sldMasterId id="2147483845" r:id="rId6"/>
    <p:sldMasterId id="2147483857" r:id="rId7"/>
  </p:sldMasterIdLst>
  <p:notesMasterIdLst>
    <p:notesMasterId r:id="rId20"/>
  </p:notesMasterIdLst>
  <p:handoutMasterIdLst>
    <p:handoutMasterId r:id="rId21"/>
  </p:handoutMasterIdLst>
  <p:sldIdLst>
    <p:sldId id="661" r:id="rId8"/>
    <p:sldId id="703" r:id="rId9"/>
    <p:sldId id="750" r:id="rId10"/>
    <p:sldId id="752" r:id="rId11"/>
    <p:sldId id="798" r:id="rId12"/>
    <p:sldId id="799" r:id="rId13"/>
    <p:sldId id="800" r:id="rId14"/>
    <p:sldId id="801" r:id="rId15"/>
    <p:sldId id="802" r:id="rId16"/>
    <p:sldId id="779" r:id="rId17"/>
    <p:sldId id="809" r:id="rId18"/>
    <p:sldId id="9431" r:id="rId19"/>
  </p:sldIdLst>
  <p:sldSz cx="9144000" cy="5143500" type="screen16x9"/>
  <p:notesSz cx="6858000" cy="9947275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2" userDrawn="1">
          <p15:clr>
            <a:srgbClr val="A4A3A4"/>
          </p15:clr>
        </p15:guide>
        <p15:guide id="2" pos="2942" userDrawn="1">
          <p15:clr>
            <a:srgbClr val="A4A3A4"/>
          </p15:clr>
        </p15:guide>
        <p15:guide id="3" orient="horz" pos="3136" userDrawn="1">
          <p15:clr>
            <a:srgbClr val="A4A3A4"/>
          </p15:clr>
        </p15:guide>
        <p15:guide id="4" pos="2177" userDrawn="1">
          <p15:clr>
            <a:srgbClr val="A4A3A4"/>
          </p15:clr>
        </p15:guide>
        <p15:guide id="5" orient="horz" pos="2161" userDrawn="1">
          <p15:clr>
            <a:srgbClr val="A4A3A4"/>
          </p15:clr>
        </p15:guide>
        <p15:guide id="6" orient="horz" pos="3134" userDrawn="1">
          <p15:clr>
            <a:srgbClr val="A4A3A4"/>
          </p15:clr>
        </p15:guide>
        <p15:guide id="7" pos="2921" userDrawn="1">
          <p15:clr>
            <a:srgbClr val="A4A3A4"/>
          </p15:clr>
        </p15:guide>
        <p15:guide id="8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D7F"/>
    <a:srgbClr val="8BA9C1"/>
    <a:srgbClr val="002060"/>
    <a:srgbClr val="E6E6E6"/>
    <a:srgbClr val="BF9000"/>
    <a:srgbClr val="1770B9"/>
    <a:srgbClr val="8E6C00"/>
    <a:srgbClr val="D4E9FF"/>
    <a:srgbClr val="00499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2102" autoAdjust="0"/>
  </p:normalViewPr>
  <p:slideViewPr>
    <p:cSldViewPr snapToObjects="1">
      <p:cViewPr varScale="1">
        <p:scale>
          <a:sx n="71" d="100"/>
          <a:sy n="71" d="100"/>
        </p:scale>
        <p:origin x="108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5" d="100"/>
          <a:sy n="75" d="100"/>
        </p:scale>
        <p:origin x="-1938" y="-84"/>
      </p:cViewPr>
      <p:guideLst>
        <p:guide orient="horz" pos="2162"/>
        <p:guide pos="2942"/>
        <p:guide orient="horz" pos="3136"/>
        <p:guide pos="2177"/>
        <p:guide orient="horz" pos="2161"/>
        <p:guide orient="horz" pos="3134"/>
        <p:guide pos="2921"/>
        <p:guide pos="2161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4;&#1080;&#1085;&#1072;&#1088;&#1072;\OneDrive\&#1056;&#1072;&#1073;&#1086;&#1095;&#1080;&#1081;%20&#1089;&#1090;&#1086;&#1083;\&#1051;&#1080;&#1089;&#1090;%20Microsoft%20Excel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Лист1!$B$14</c:f>
              <c:strCache>
                <c:ptCount val="1"/>
                <c:pt idx="0">
                  <c:v>DB-2014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Лист1!$B$15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C-450A-824D-46BB80E47BB3}"/>
            </c:ext>
          </c:extLst>
        </c:ser>
        <c:ser>
          <c:idx val="1"/>
          <c:order val="1"/>
          <c:tx>
            <c:strRef>
              <c:f>Лист1!$C$14</c:f>
              <c:strCache>
                <c:ptCount val="1"/>
                <c:pt idx="0">
                  <c:v>DB-2015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Лист1!$C$15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C-450A-824D-46BB80E47BB3}"/>
            </c:ext>
          </c:extLst>
        </c:ser>
        <c:ser>
          <c:idx val="2"/>
          <c:order val="2"/>
          <c:tx>
            <c:strRef>
              <c:f>Лист1!$D$14</c:f>
              <c:strCache>
                <c:ptCount val="1"/>
                <c:pt idx="0">
                  <c:v>DB-2016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Лист1!$D$15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C-450A-824D-46BB80E47BB3}"/>
            </c:ext>
          </c:extLst>
        </c:ser>
        <c:ser>
          <c:idx val="3"/>
          <c:order val="3"/>
          <c:tx>
            <c:strRef>
              <c:f>Лист1!$E$14</c:f>
              <c:strCache>
                <c:ptCount val="1"/>
                <c:pt idx="0">
                  <c:v>DB-2017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Лист1!$E$15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FC-450A-824D-46BB80E47BB3}"/>
            </c:ext>
          </c:extLst>
        </c:ser>
        <c:ser>
          <c:idx val="4"/>
          <c:order val="4"/>
          <c:tx>
            <c:strRef>
              <c:f>Лист1!$F$14</c:f>
              <c:strCache>
                <c:ptCount val="1"/>
                <c:pt idx="0">
                  <c:v>DB-2018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Лист1!$F$15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FC-450A-824D-46BB80E47BB3}"/>
            </c:ext>
          </c:extLst>
        </c:ser>
        <c:ser>
          <c:idx val="5"/>
          <c:order val="5"/>
          <c:tx>
            <c:strRef>
              <c:f>Лист1!$G$14</c:f>
              <c:strCache>
                <c:ptCount val="1"/>
                <c:pt idx="0">
                  <c:v>DB-2019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Лист1!$G$15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FC-450A-824D-46BB80E47BB3}"/>
            </c:ext>
          </c:extLst>
        </c:ser>
        <c:ser>
          <c:idx val="6"/>
          <c:order val="6"/>
          <c:tx>
            <c:strRef>
              <c:f>Лист1!$H$14</c:f>
              <c:strCache>
                <c:ptCount val="1"/>
                <c:pt idx="0">
                  <c:v>DB-2020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Лист1!$H$15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FC-450A-824D-46BB80E47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9835824"/>
        <c:axId val="249176848"/>
      </c:barChart>
      <c:catAx>
        <c:axId val="249835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176848"/>
        <c:crosses val="autoZero"/>
        <c:auto val="1"/>
        <c:lblAlgn val="ctr"/>
        <c:lblOffset val="100"/>
        <c:noMultiLvlLbl val="0"/>
      </c:catAx>
      <c:valAx>
        <c:axId val="249176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983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7817409066E-2"/>
          <c:y val="0.73662327384713544"/>
          <c:w val="0.89999978436518191"/>
          <c:h val="0.1172940425871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об обжаловании решений и действий (бездействий) органов госвласти и должностных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Лист1!$C$2:$G$2</c:f>
              <c:strCache>
                <c:ptCount val="5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</c:strCache>
            </c:strRef>
          </c:cat>
          <c:val>
            <c:numRef>
              <c:f>Лист1!$C$3:$G$3</c:f>
              <c:numCache>
                <c:formatCode>0</c:formatCode>
                <c:ptCount val="5"/>
                <c:pt idx="0">
                  <c:v>17481</c:v>
                </c:pt>
                <c:pt idx="1">
                  <c:v>36601</c:v>
                </c:pt>
                <c:pt idx="2">
                  <c:v>45086</c:v>
                </c:pt>
                <c:pt idx="3">
                  <c:v>52051</c:v>
                </c:pt>
                <c:pt idx="4">
                  <c:v>73247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8-4257-93A4-1BC5D6F33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7956536"/>
        <c:axId val="247957320"/>
        <c:axId val="0"/>
      </c:bar3DChart>
      <c:catAx>
        <c:axId val="24795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7957320"/>
        <c:crosses val="autoZero"/>
        <c:auto val="1"/>
        <c:lblAlgn val="ctr"/>
        <c:lblOffset val="100"/>
        <c:noMultiLvlLbl val="0"/>
      </c:catAx>
      <c:valAx>
        <c:axId val="2479573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479565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77777777777777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6D-4167-A2BE-13FE4DA091FE}"/>
                </c:ext>
              </c:extLst>
            </c:dLbl>
            <c:dLbl>
              <c:idx val="1"/>
              <c:layout>
                <c:manualLayout>
                  <c:x val="3.333333333333333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D-4167-A2BE-13FE4DA091FE}"/>
                </c:ext>
              </c:extLst>
            </c:dLbl>
            <c:dLbl>
              <c:idx val="2"/>
              <c:layout>
                <c:manualLayout>
                  <c:x val="3.333333333333333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6D-4167-A2BE-13FE4DA091FE}"/>
                </c:ext>
              </c:extLst>
            </c:dLbl>
            <c:dLbl>
              <c:idx val="3"/>
              <c:layout>
                <c:manualLayout>
                  <c:x val="3.611111111111110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D-4167-A2BE-13FE4DA091FE}"/>
                </c:ext>
              </c:extLst>
            </c:dLbl>
            <c:dLbl>
              <c:idx val="4"/>
              <c:layout>
                <c:manualLayout>
                  <c:x val="3.8888670166229218E-2"/>
                  <c:y val="-5.092629046369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6D-4167-A2BE-13FE4DA091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Лист2!$B$7:$F$7</c:f>
              <c:strCache>
                <c:ptCount val="5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</c:strCache>
            </c:strRef>
          </c:cat>
          <c:val>
            <c:numRef>
              <c:f>Лист2!$B$8:$F$8</c:f>
              <c:numCache>
                <c:formatCode>General</c:formatCode>
                <c:ptCount val="5"/>
                <c:pt idx="0">
                  <c:v>235525</c:v>
                </c:pt>
                <c:pt idx="1">
                  <c:v>319826</c:v>
                </c:pt>
                <c:pt idx="2">
                  <c:v>396002</c:v>
                </c:pt>
                <c:pt idx="3">
                  <c:v>445940</c:v>
                </c:pt>
                <c:pt idx="4">
                  <c:v>501649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6D-4167-A2BE-13FE4DA09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47951832"/>
        <c:axId val="247952224"/>
        <c:axId val="0"/>
      </c:bar3DChart>
      <c:catAx>
        <c:axId val="247951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247952224"/>
        <c:crosses val="autoZero"/>
        <c:auto val="1"/>
        <c:lblAlgn val="ctr"/>
        <c:lblOffset val="100"/>
        <c:noMultiLvlLbl val="0"/>
      </c:catAx>
      <c:valAx>
        <c:axId val="247952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7951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6573441" y="331577"/>
            <a:ext cx="284560" cy="497363"/>
          </a:xfrm>
          <a:prstGeom prst="rect">
            <a:avLst/>
          </a:prstGeom>
        </p:spPr>
        <p:txBody>
          <a:bodyPr vert="horz" lIns="91979" tIns="45989" rIns="91979" bIns="45989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3807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3"/>
          </a:xfrm>
          <a:prstGeom prst="rect">
            <a:avLst/>
          </a:prstGeom>
        </p:spPr>
        <p:txBody>
          <a:bodyPr vert="horz" lIns="91979" tIns="45989" rIns="91979" bIns="45989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2" y="0"/>
            <a:ext cx="2971800" cy="497363"/>
          </a:xfrm>
          <a:prstGeom prst="rect">
            <a:avLst/>
          </a:prstGeom>
        </p:spPr>
        <p:txBody>
          <a:bodyPr vert="horz" lIns="91979" tIns="45989" rIns="91979" bIns="45989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6/29/2022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89" rIns="91979" bIns="459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979" tIns="45989" rIns="91979" bIns="45989" rtlCol="0">
            <a:normAutofit/>
          </a:bodyPr>
          <a:lstStyle/>
          <a:p>
            <a:pPr lvl="0"/>
            <a:r>
              <a:rPr lang="en-US" dirty="0" err="1"/>
              <a:t>Clickyflfyyjvc</a:t>
            </a:r>
            <a:r>
              <a:rPr lang="en-US" dirty="0"/>
              <a:t> </a:t>
            </a:r>
            <a:r>
              <a:rPr lang="en-US" dirty="0" err="1"/>
              <a:t>kf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7609"/>
            <a:ext cx="2971800" cy="497363"/>
          </a:xfrm>
          <a:prstGeom prst="rect">
            <a:avLst/>
          </a:prstGeom>
        </p:spPr>
        <p:txBody>
          <a:bodyPr vert="horz" lIns="91979" tIns="45989" rIns="91979" bIns="45989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2" y="9447609"/>
            <a:ext cx="2971800" cy="497363"/>
          </a:xfrm>
          <a:prstGeom prst="rect">
            <a:avLst/>
          </a:prstGeom>
        </p:spPr>
        <p:txBody>
          <a:bodyPr vert="horz" lIns="91979" tIns="45989" rIns="91979" bIns="45989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069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46125"/>
            <a:ext cx="6635750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1035030"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881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1035030"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My First Template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1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21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2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7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4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5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13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7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2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907081D-3F59-4A16-8081-8F85BBB574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69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04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7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74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431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3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3986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564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srgbClr val="2626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>
              <a:solidFill>
                <a:srgbClr val="2626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3DA032E-7AAF-4A07-84FA-83387E910E33}" type="slidenum">
              <a:rPr lang="ru-RU" smtClean="0">
                <a:solidFill>
                  <a:srgbClr val="262626"/>
                </a:solidFill>
              </a:rPr>
              <a:pPr/>
              <a:t>‹#›</a:t>
            </a:fld>
            <a:endParaRPr lang="ru-RU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4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23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73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5761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5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219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5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8026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907081D-3F59-4A16-8081-8F85BBB57413}" type="slidenum">
              <a:rPr lang="ru-RU" smtClean="0">
                <a:solidFill>
                  <a:srgbClr val="262626"/>
                </a:solidFill>
              </a:rPr>
              <a:pPr/>
              <a:t>‹#›</a:t>
            </a:fld>
            <a:endParaRPr lang="ru-R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49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78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075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0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09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208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8867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907081D-3F59-4A16-8081-8F85BBB57413}" type="slidenum">
              <a:rPr lang="ru-RU" smtClean="0">
                <a:solidFill>
                  <a:srgbClr val="262626"/>
                </a:solidFill>
              </a:rPr>
              <a:pPr/>
              <a:t>‹#›</a:t>
            </a:fld>
            <a:endParaRPr lang="ru-R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61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244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194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8950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84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95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5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629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907081D-3F59-4A16-8081-8F85BBB57413}" type="slidenum">
              <a:rPr lang="ru-RU" smtClean="0">
                <a:solidFill>
                  <a:srgbClr val="262626"/>
                </a:solidFill>
              </a:rPr>
              <a:pPr/>
              <a:t>‹#›</a:t>
            </a:fld>
            <a:endParaRPr lang="ru-R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41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7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9866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376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967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557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7270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907081D-3F59-4A16-8081-8F85BBB57413}" type="slidenum">
              <a:rPr lang="ru-RU" smtClean="0">
                <a:solidFill>
                  <a:srgbClr val="262626"/>
                </a:solidFill>
              </a:rPr>
              <a:pPr/>
              <a:t>‹#›</a:t>
            </a:fld>
            <a:endParaRPr lang="ru-R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099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271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10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9810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376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16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927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2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67653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2626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907081D-3F59-4A16-8081-8F85BBB57413}" type="slidenum">
              <a:rPr lang="ru-RU" smtClean="0">
                <a:solidFill>
                  <a:srgbClr val="262626"/>
                </a:solidFill>
              </a:rPr>
              <a:pPr/>
              <a:t>‹#›</a:t>
            </a:fld>
            <a:endParaRPr lang="ru-RU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8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62" y="94651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5" y="152258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3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  <p:sldLayoutId id="2147483754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41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67" r:id="rId11"/>
    <p:sldLayoutId id="214748380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25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7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73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37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28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00" y="358032"/>
            <a:ext cx="1267354" cy="65348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7315" y="2290760"/>
            <a:ext cx="381001" cy="274637"/>
          </a:xfrm>
        </p:spPr>
        <p:txBody>
          <a:bodyPr/>
          <a:lstStyle/>
          <a:p>
            <a:fld id="{C136B7D2-B98C-44FD-8D04-7EC62A564975}" type="slidenum">
              <a:rPr lang="en-US" sz="1050" smtClean="0"/>
              <a:pPr/>
              <a:t>1</a:t>
            </a:fld>
            <a:endParaRPr lang="en-US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7" y="477768"/>
            <a:ext cx="703583" cy="6830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73346" y="564622"/>
            <a:ext cx="1916086" cy="57708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104D7F"/>
                </a:solidFill>
              </a:rPr>
              <a:t>Қазақстан </a:t>
            </a:r>
            <a:r>
              <a:rPr lang="ru-RU" sz="1050" b="1" dirty="0" err="1">
                <a:solidFill>
                  <a:srgbClr val="104D7F"/>
                </a:solidFill>
              </a:rPr>
              <a:t>Республикасы</a:t>
            </a:r>
            <a:endParaRPr lang="ru-RU" sz="1050" b="1" dirty="0">
              <a:solidFill>
                <a:srgbClr val="104D7F"/>
              </a:solidFill>
            </a:endParaRPr>
          </a:p>
          <a:p>
            <a:r>
              <a:rPr lang="ru-RU" sz="1050" b="1" dirty="0" err="1">
                <a:solidFill>
                  <a:srgbClr val="104D7F"/>
                </a:solidFill>
              </a:rPr>
              <a:t>Ұлттық</a:t>
            </a:r>
            <a:r>
              <a:rPr lang="ru-RU" sz="1050" b="1" dirty="0">
                <a:solidFill>
                  <a:srgbClr val="104D7F"/>
                </a:solidFill>
              </a:rPr>
              <a:t> экономика </a:t>
            </a:r>
            <a:r>
              <a:rPr lang="ru-RU" sz="1050" b="1" dirty="0" err="1">
                <a:solidFill>
                  <a:srgbClr val="104D7F"/>
                </a:solidFill>
              </a:rPr>
              <a:t>министрлігі</a:t>
            </a:r>
            <a:endParaRPr lang="ru-RU" sz="1050" b="1" dirty="0">
              <a:solidFill>
                <a:srgbClr val="104D7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895" y="4760816"/>
            <a:ext cx="1916086" cy="25391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solidFill>
                  <a:srgbClr val="104D7F"/>
                </a:solidFill>
              </a:rPr>
              <a:t>Нұр-Сұлтан</a:t>
            </a:r>
            <a:r>
              <a:rPr lang="ru-RU" sz="1050" b="1" dirty="0">
                <a:solidFill>
                  <a:srgbClr val="104D7F"/>
                </a:solidFill>
              </a:rPr>
              <a:t>, 202</a:t>
            </a:r>
            <a:r>
              <a:rPr lang="en-US" sz="1050" b="1" dirty="0">
                <a:solidFill>
                  <a:srgbClr val="104D7F"/>
                </a:solidFill>
              </a:rPr>
              <a:t>2</a:t>
            </a:r>
            <a:r>
              <a:rPr lang="ru-RU" sz="1050" b="1" dirty="0">
                <a:solidFill>
                  <a:srgbClr val="104D7F"/>
                </a:solidFill>
              </a:rPr>
              <a:t> </a:t>
            </a:r>
            <a:r>
              <a:rPr lang="ru-RU" sz="1050" b="1" dirty="0" err="1">
                <a:solidFill>
                  <a:srgbClr val="104D7F"/>
                </a:solidFill>
              </a:rPr>
              <a:t>жыл</a:t>
            </a:r>
            <a:endParaRPr lang="ru-RU" sz="1050" b="1" dirty="0">
              <a:solidFill>
                <a:srgbClr val="104D7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04659A-892F-471A-B251-CEDD2704FAA7}"/>
              </a:ext>
            </a:extLst>
          </p:cNvPr>
          <p:cNvSpPr/>
          <p:nvPr/>
        </p:nvSpPr>
        <p:spPr>
          <a:xfrm>
            <a:off x="0" y="1534824"/>
            <a:ext cx="9144000" cy="1256619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71E720-5F06-4FF2-9D5F-2F88D0F4C09E}"/>
              </a:ext>
            </a:extLst>
          </p:cNvPr>
          <p:cNvSpPr/>
          <p:nvPr/>
        </p:nvSpPr>
        <p:spPr>
          <a:xfrm>
            <a:off x="337437" y="2049090"/>
            <a:ext cx="1366512" cy="11251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2341FE4-0470-4982-9067-443821FE4C3C}"/>
              </a:ext>
            </a:extLst>
          </p:cNvPr>
          <p:cNvSpPr/>
          <p:nvPr/>
        </p:nvSpPr>
        <p:spPr>
          <a:xfrm>
            <a:off x="748662" y="2416655"/>
            <a:ext cx="7834552" cy="132343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104D7F"/>
                </a:solidFill>
              </a:rPr>
              <a:t>«ТАЗА ПАРАҚТАН» </a:t>
            </a:r>
          </a:p>
          <a:p>
            <a:pPr algn="ctr"/>
            <a:r>
              <a:rPr lang="ru-RU" sz="4000" b="1" dirty="0">
                <a:solidFill>
                  <a:srgbClr val="104D7F"/>
                </a:solidFill>
              </a:rPr>
              <a:t>РЕТТЕУ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F85077-7741-2B91-CBDC-76336ABD9F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54" y="-231465"/>
            <a:ext cx="3402695" cy="19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2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0724ECF-A701-4B2F-80A7-1FA49226DF01}"/>
              </a:ext>
            </a:extLst>
          </p:cNvPr>
          <p:cNvGrpSpPr/>
          <p:nvPr/>
        </p:nvGrpSpPr>
        <p:grpSpPr>
          <a:xfrm>
            <a:off x="322894" y="1566994"/>
            <a:ext cx="8615871" cy="2547676"/>
            <a:chOff x="559128" y="1578385"/>
            <a:chExt cx="8615871" cy="2547676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FAE8507-2CCD-4611-86AE-D0AD6BFB424D}"/>
                </a:ext>
              </a:extLst>
            </p:cNvPr>
            <p:cNvGrpSpPr/>
            <p:nvPr/>
          </p:nvGrpSpPr>
          <p:grpSpPr>
            <a:xfrm>
              <a:off x="745235" y="1578385"/>
              <a:ext cx="8193530" cy="399302"/>
              <a:chOff x="745235" y="2045745"/>
              <a:chExt cx="8193530" cy="399302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7AB435-DA6B-415C-9C3A-55FE5081FDD6}"/>
                  </a:ext>
                </a:extLst>
              </p:cNvPr>
              <p:cNvSpPr txBox="1"/>
              <p:nvPr/>
            </p:nvSpPr>
            <p:spPr>
              <a:xfrm>
                <a:off x="795260" y="2106493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18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anose="020B0604030504040204" pitchFamily="34" charset="0"/>
                    <a:cs typeface="Tahoma" panose="020B0604030504040204" pitchFamily="34" charset="0"/>
                  </a:rPr>
                  <a:t>Жұмыс</a:t>
                </a: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ru-RU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anose="020B0604030504040204" pitchFamily="34" charset="0"/>
                    <a:cs typeface="Tahoma" panose="020B0604030504040204" pitchFamily="34" charset="0"/>
                  </a:rPr>
                  <a:t>тетігі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EBD2F1D7-1808-49C9-9D52-7D485C5614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235" y="2045745"/>
                <a:ext cx="819353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04D7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F51A0C26-B8AA-439D-9146-A87A4578F94F}"/>
                </a:ext>
              </a:extLst>
            </p:cNvPr>
            <p:cNvGrpSpPr/>
            <p:nvPr/>
          </p:nvGrpSpPr>
          <p:grpSpPr>
            <a:xfrm>
              <a:off x="559128" y="2129033"/>
              <a:ext cx="8615871" cy="1997028"/>
              <a:chOff x="559128" y="2129033"/>
              <a:chExt cx="8615871" cy="1997028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9CAEC8-5105-45B6-A5B4-D52A5D9C83FF}"/>
                  </a:ext>
                </a:extLst>
              </p:cNvPr>
              <p:cNvSpPr txBox="1"/>
              <p:nvPr/>
            </p:nvSpPr>
            <p:spPr>
              <a:xfrm>
                <a:off x="559128" y="2619715"/>
                <a:ext cx="1383667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 defTabSz="685800">
                  <a:spcBef>
                    <a:spcPts val="188"/>
                  </a:spcBef>
                  <a:defRPr/>
                </a:pPr>
                <a:r>
                  <a:rPr lang="ru-RU" sz="1200" b="1" kern="0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Бизнес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үшін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барлық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талаптарды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(НҚА)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тізілімге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енгізу</a:t>
                </a:r>
                <a:endPara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CF5EEFA8-9239-4431-84E5-C9B8FECE135F}"/>
                  </a:ext>
                </a:extLst>
              </p:cNvPr>
              <p:cNvSpPr/>
              <p:nvPr/>
            </p:nvSpPr>
            <p:spPr>
              <a:xfrm>
                <a:off x="2185606" y="2619715"/>
                <a:ext cx="129764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ru-RU" sz="1200" b="1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2.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Міндетті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талаптарды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қайта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қарау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мерзімдерін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көрсету</a:t>
                </a:r>
                <a:endPara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B8DD9847-BD93-43C3-9937-AABEC7115136}"/>
                  </a:ext>
                </a:extLst>
              </p:cNvPr>
              <p:cNvSpPr/>
              <p:nvPr/>
            </p:nvSpPr>
            <p:spPr>
              <a:xfrm>
                <a:off x="6584829" y="2527383"/>
                <a:ext cx="259017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ru-RU" sz="1200" b="1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Тізілімде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жоқ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талаптарды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бұзғаны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үшін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кәсіпкерлерді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әкімшілік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жауапкершіліктен</a:t>
                </a:r>
                <a:r>
                  <a:rPr lang="ru-RU" sz="12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2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босату</a:t>
                </a:r>
                <a:endParaRPr kumimoji="0" lang="ru-RU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30" name="Соединитель: уступ 68">
                <a:extLst>
                  <a:ext uri="{FF2B5EF4-FFF2-40B4-BE49-F238E27FC236}">
                    <a16:creationId xmlns:a16="http://schemas.microsoft.com/office/drawing/2014/main" id="{E55804CE-C42C-4089-A25D-2519D456AFF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4637063" y="2084142"/>
                <a:ext cx="226455" cy="844693"/>
              </a:xfrm>
              <a:prstGeom prst="bentConnector2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1" name="Соединитель: уступ 63">
                <a:extLst>
                  <a:ext uri="{FF2B5EF4-FFF2-40B4-BE49-F238E27FC236}">
                    <a16:creationId xmlns:a16="http://schemas.microsoft.com/office/drawing/2014/main" id="{1B9C117D-BAF5-4669-A89F-56562B406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637062" y="3326259"/>
                <a:ext cx="226457" cy="844693"/>
              </a:xfrm>
              <a:prstGeom prst="bentConnector2">
                <a:avLst/>
              </a:prstGeom>
              <a:noFill/>
              <a:ln w="28575" cap="flat" cmpd="sng" algn="ctr">
                <a:solidFill>
                  <a:srgbClr val="A6A6A6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2" name="Oval 145">
                <a:extLst>
                  <a:ext uri="{FF2B5EF4-FFF2-40B4-BE49-F238E27FC236}">
                    <a16:creationId xmlns:a16="http://schemas.microsoft.com/office/drawing/2014/main" id="{E946DD8D-490D-4597-86AE-438AFAD502CF}"/>
                  </a:ext>
                </a:extLst>
              </p:cNvPr>
              <p:cNvSpPr/>
              <p:nvPr/>
            </p:nvSpPr>
            <p:spPr>
              <a:xfrm>
                <a:off x="4663910" y="2145137"/>
                <a:ext cx="172761" cy="161260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</a:rPr>
                  <a:t>+</a:t>
                </a:r>
                <a:endPara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70C5A6AD-7E53-43B8-84B3-FDBEC832B0A5}"/>
                  </a:ext>
                </a:extLst>
              </p:cNvPr>
              <p:cNvSpPr/>
              <p:nvPr/>
            </p:nvSpPr>
            <p:spPr>
              <a:xfrm>
                <a:off x="5172637" y="3597608"/>
                <a:ext cx="1169381" cy="5284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A6A6A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Тізілімде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талаптың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болмауы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296C5A67-3A4F-449A-831B-EF32C301569F}"/>
                  </a:ext>
                </a:extLst>
              </p:cNvPr>
              <p:cNvSpPr/>
              <p:nvPr/>
            </p:nvSpPr>
            <p:spPr>
              <a:xfrm>
                <a:off x="5172637" y="2129033"/>
                <a:ext cx="1169381" cy="5284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ahoma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Тізілімде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талаптың</a:t>
                </a:r>
                <a:r>
                  <a:rPr kumimoji="0" lang="ru-RU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Tahoma" pitchFamily="34" charset="0"/>
                    <a:cs typeface="Arial" panose="020B0604020202020204" pitchFamily="34" charset="0"/>
                  </a:rPr>
                  <a:t>болуы</a:t>
                </a:r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ahoma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Рисунок 34" descr="Запрещено">
                <a:extLst>
                  <a:ext uri="{FF2B5EF4-FFF2-40B4-BE49-F238E27FC236}">
                    <a16:creationId xmlns:a16="http://schemas.microsoft.com/office/drawing/2014/main" id="{1B2CA23F-427D-4BC9-B404-04D71D626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31071" y="3887623"/>
                <a:ext cx="238438" cy="238438"/>
              </a:xfrm>
              <a:prstGeom prst="rect">
                <a:avLst/>
              </a:prstGeom>
            </p:spPr>
          </p:pic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39B3D8FD-9939-4C70-9CF0-C1DDD68C0AFB}"/>
                  </a:ext>
                </a:extLst>
              </p:cNvPr>
              <p:cNvSpPr/>
              <p:nvPr/>
            </p:nvSpPr>
            <p:spPr>
              <a:xfrm>
                <a:off x="3726063" y="2619715"/>
                <a:ext cx="120376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685800">
                  <a:defRPr/>
                </a:pPr>
                <a:r>
                  <a:rPr lang="ru-RU" sz="1100" b="1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3.</a:t>
                </a:r>
                <a:r>
                  <a:rPr lang="ru-RU" sz="11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1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Талаптарды</a:t>
                </a:r>
                <a:r>
                  <a:rPr lang="ru-RU" sz="11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1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белгілеу</a:t>
                </a:r>
                <a:r>
                  <a:rPr lang="ru-RU" sz="11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1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шарттары</a:t>
                </a:r>
                <a:r>
                  <a:rPr lang="ru-RU" sz="11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1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бойынша</a:t>
                </a:r>
                <a:r>
                  <a:rPr lang="ru-RU" sz="11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1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талаптарды</a:t>
                </a:r>
                <a:r>
                  <a:rPr lang="ru-RU" sz="11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1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қайта</a:t>
                </a:r>
                <a:r>
                  <a:rPr lang="ru-RU" sz="1100" kern="0" dirty="0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ru-RU" sz="1100" kern="0" dirty="0" err="1">
                    <a:solidFill>
                      <a:prstClr val="black"/>
                    </a:solidFill>
                    <a:ea typeface="Tahoma" pitchFamily="34" charset="0"/>
                    <a:cs typeface="Tahoma" pitchFamily="34" charset="0"/>
                  </a:rPr>
                  <a:t>қарау</a:t>
                </a:r>
                <a:endParaRPr kumimoji="0" lang="ru-RU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7" name="Группа 99">
                <a:extLst>
                  <a:ext uri="{FF2B5EF4-FFF2-40B4-BE49-F238E27FC236}">
                    <a16:creationId xmlns:a16="http://schemas.microsoft.com/office/drawing/2014/main" id="{772C11C2-AA0C-485E-862F-154E879730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1933817" y="2927966"/>
                <a:ext cx="260767" cy="399160"/>
                <a:chOff x="5048874" y="1509126"/>
                <a:chExt cx="459230" cy="630576"/>
              </a:xfrm>
            </p:grpSpPr>
            <p:sp>
              <p:nvSpPr>
                <p:cNvPr id="42" name="Chevron2">
                  <a:extLst>
                    <a:ext uri="{FF2B5EF4-FFF2-40B4-BE49-F238E27FC236}">
                      <a16:creationId xmlns:a16="http://schemas.microsoft.com/office/drawing/2014/main" id="{78B61D42-6320-46C8-A75A-BB5371045D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47708" y="1548097"/>
                  <a:ext cx="243602" cy="5526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01" h="5080001">
                      <a:moveTo>
                        <a:pt x="0" y="0"/>
                      </a:moveTo>
                      <a:lnTo>
                        <a:pt x="1524000" y="0"/>
                      </a:lnTo>
                      <a:lnTo>
                        <a:pt x="2984500" y="2540000"/>
                      </a:lnTo>
                      <a:lnTo>
                        <a:pt x="1524000" y="5080000"/>
                      </a:lnTo>
                      <a:lnTo>
                        <a:pt x="0" y="5080000"/>
                      </a:lnTo>
                      <a:lnTo>
                        <a:pt x="1460500" y="2540000"/>
                      </a:lnTo>
                      <a:close/>
                    </a:path>
                  </a:pathLst>
                </a:custGeom>
                <a:solidFill>
                  <a:srgbClr val="0065BD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Chevron2">
                  <a:extLst>
                    <a:ext uri="{FF2B5EF4-FFF2-40B4-BE49-F238E27FC236}">
                      <a16:creationId xmlns:a16="http://schemas.microsoft.com/office/drawing/2014/main" id="{BDD8BDDE-9BC8-4321-A244-A31308D614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7204" y="1509126"/>
                  <a:ext cx="278569" cy="630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01" h="5080001">
                      <a:moveTo>
                        <a:pt x="0" y="0"/>
                      </a:moveTo>
                      <a:lnTo>
                        <a:pt x="1524000" y="0"/>
                      </a:lnTo>
                      <a:lnTo>
                        <a:pt x="2984500" y="2540000"/>
                      </a:lnTo>
                      <a:lnTo>
                        <a:pt x="1524000" y="5080000"/>
                      </a:lnTo>
                      <a:lnTo>
                        <a:pt x="0" y="5080000"/>
                      </a:lnTo>
                      <a:lnTo>
                        <a:pt x="1460500" y="254000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8" name="Группа 99">
                <a:extLst>
                  <a:ext uri="{FF2B5EF4-FFF2-40B4-BE49-F238E27FC236}">
                    <a16:creationId xmlns:a16="http://schemas.microsoft.com/office/drawing/2014/main" id="{D23423C6-37D7-477E-B8C5-A4DD10F8E5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3474272" y="2927966"/>
                <a:ext cx="260767" cy="399160"/>
                <a:chOff x="5048874" y="1509126"/>
                <a:chExt cx="459230" cy="630576"/>
              </a:xfrm>
            </p:grpSpPr>
            <p:sp>
              <p:nvSpPr>
                <p:cNvPr id="40" name="Chevron2">
                  <a:extLst>
                    <a:ext uri="{FF2B5EF4-FFF2-40B4-BE49-F238E27FC236}">
                      <a16:creationId xmlns:a16="http://schemas.microsoft.com/office/drawing/2014/main" id="{7D80CC71-CFCD-4F8F-B7D4-C954EF0298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47708" y="1548097"/>
                  <a:ext cx="243602" cy="5526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01" h="5080001">
                      <a:moveTo>
                        <a:pt x="0" y="0"/>
                      </a:moveTo>
                      <a:lnTo>
                        <a:pt x="1524000" y="0"/>
                      </a:lnTo>
                      <a:lnTo>
                        <a:pt x="2984500" y="2540000"/>
                      </a:lnTo>
                      <a:lnTo>
                        <a:pt x="1524000" y="5080000"/>
                      </a:lnTo>
                      <a:lnTo>
                        <a:pt x="0" y="5080000"/>
                      </a:lnTo>
                      <a:lnTo>
                        <a:pt x="1460500" y="2540000"/>
                      </a:lnTo>
                      <a:close/>
                    </a:path>
                  </a:pathLst>
                </a:custGeom>
                <a:solidFill>
                  <a:srgbClr val="0065BD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Chevron2">
                  <a:extLst>
                    <a:ext uri="{FF2B5EF4-FFF2-40B4-BE49-F238E27FC236}">
                      <a16:creationId xmlns:a16="http://schemas.microsoft.com/office/drawing/2014/main" id="{7B1A2A95-F228-475A-B6C3-DB06616BA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7204" y="1509126"/>
                  <a:ext cx="278569" cy="630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01" h="5080001">
                      <a:moveTo>
                        <a:pt x="0" y="0"/>
                      </a:moveTo>
                      <a:lnTo>
                        <a:pt x="1524000" y="0"/>
                      </a:lnTo>
                      <a:lnTo>
                        <a:pt x="2984500" y="2540000"/>
                      </a:lnTo>
                      <a:lnTo>
                        <a:pt x="1524000" y="5080000"/>
                      </a:lnTo>
                      <a:lnTo>
                        <a:pt x="0" y="5080000"/>
                      </a:lnTo>
                      <a:lnTo>
                        <a:pt x="1460500" y="254000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39" name="Соединитель: уступ 63">
                <a:extLst>
                  <a:ext uri="{FF2B5EF4-FFF2-40B4-BE49-F238E27FC236}">
                    <a16:creationId xmlns:a16="http://schemas.microsoft.com/office/drawing/2014/main" id="{8E40C780-22DC-4312-8422-95F4E49A85D9}"/>
                  </a:ext>
                </a:extLst>
              </p:cNvPr>
              <p:cNvCxnSpPr>
                <a:cxnSpLocks/>
                <a:stCxn id="33" idx="3"/>
                <a:endCxn id="29" idx="2"/>
              </p:cNvCxnSpPr>
              <p:nvPr/>
            </p:nvCxnSpPr>
            <p:spPr>
              <a:xfrm flipV="1">
                <a:off x="6342018" y="3358380"/>
                <a:ext cx="1537896" cy="503455"/>
              </a:xfrm>
              <a:prstGeom prst="bentConnector2">
                <a:avLst/>
              </a:prstGeom>
              <a:noFill/>
              <a:ln w="28575" cap="flat" cmpd="sng" algn="ctr">
                <a:solidFill>
                  <a:srgbClr val="A6A6A6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034170-11FF-401D-8B0A-7A2CF653A770}"/>
              </a:ext>
            </a:extLst>
          </p:cNvPr>
          <p:cNvSpPr/>
          <p:nvPr/>
        </p:nvSpPr>
        <p:spPr>
          <a:xfrm>
            <a:off x="-18280" y="4762754"/>
            <a:ext cx="9180560" cy="386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13112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75" y="285694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66689" y="440291"/>
            <a:ext cx="841062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srgbClr val="104D7F"/>
                </a:solidFill>
              </a:rPr>
              <a:t>МІНДЕТТІ ТАЛАПТАР ТІЗІЛІМІ (НҚА ЖӘНЕ НТҚ ДЕРЕКҚОРЫ)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04D7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82498" y="4890221"/>
            <a:ext cx="2133600" cy="273844"/>
          </a:xfrm>
        </p:spPr>
        <p:txBody>
          <a:bodyPr/>
          <a:lstStyle/>
          <a:p>
            <a:pPr marL="0" marR="0" lvl="0" indent="0" algn="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7081D-3F59-4A16-8081-8F85BBB57413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66" name="Прямоугольный треугольник 65">
            <a:extLst>
              <a:ext uri="{FF2B5EF4-FFF2-40B4-BE49-F238E27FC236}">
                <a16:creationId xmlns:a16="http://schemas.microsoft.com/office/drawing/2014/main" id="{9D2D3AF3-4E50-47A3-952D-F2851CA6CBB2}"/>
              </a:ext>
            </a:extLst>
          </p:cNvPr>
          <p:cNvSpPr/>
          <p:nvPr/>
        </p:nvSpPr>
        <p:spPr>
          <a:xfrm rot="5400000" flipV="1">
            <a:off x="573969" y="561047"/>
            <a:ext cx="93852" cy="58634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7BD166-F173-42F5-B10C-DF2805843676}"/>
              </a:ext>
            </a:extLst>
          </p:cNvPr>
          <p:cNvSpPr txBox="1"/>
          <p:nvPr/>
        </p:nvSpPr>
        <p:spPr>
          <a:xfrm>
            <a:off x="1300027" y="926698"/>
            <a:ext cx="69012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НҚА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өзге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түріндегі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бизнеске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талаптардың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тізбесін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қамтитын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ресурс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8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34">
            <a:extLst>
              <a:ext uri="{FF2B5EF4-FFF2-40B4-BE49-F238E27FC236}">
                <a16:creationId xmlns:a16="http://schemas.microsoft.com/office/drawing/2014/main" id="{D33F277E-042C-4172-8F9D-20BA468120ED}"/>
              </a:ext>
            </a:extLst>
          </p:cNvPr>
          <p:cNvCxnSpPr>
            <a:cxnSpLocks/>
            <a:endCxn id="111" idx="1"/>
          </p:cNvCxnSpPr>
          <p:nvPr/>
        </p:nvCxnSpPr>
        <p:spPr>
          <a:xfrm>
            <a:off x="4304667" y="2337285"/>
            <a:ext cx="238450" cy="5081"/>
          </a:xfrm>
          <a:prstGeom prst="line">
            <a:avLst/>
          </a:prstGeom>
          <a:noFill/>
          <a:ln w="28575" cap="rnd" cmpd="sng" algn="ctr">
            <a:solidFill>
              <a:schemeClr val="bg1">
                <a:lumMod val="50000"/>
              </a:schemeClr>
            </a:solidFill>
            <a:prstDash val="solid"/>
            <a:headEnd type="oval"/>
            <a:tailEnd type="triangle"/>
          </a:ln>
          <a:effectLst/>
        </p:spPr>
      </p:cxn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241680FD-D508-4204-B649-62F7439E71BF}"/>
              </a:ext>
            </a:extLst>
          </p:cNvPr>
          <p:cNvSpPr/>
          <p:nvPr/>
        </p:nvSpPr>
        <p:spPr>
          <a:xfrm>
            <a:off x="3954516" y="1717793"/>
            <a:ext cx="392958" cy="1262901"/>
          </a:xfrm>
          <a:prstGeom prst="rect">
            <a:avLst/>
          </a:prstGeom>
          <a:solidFill>
            <a:schemeClr val="bg1"/>
          </a:solidFill>
          <a:ln w="12700">
            <a:solidFill>
              <a:srgbClr val="104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id="{A5FE1BA1-9131-4886-8244-0876CC4E9147}"/>
              </a:ext>
            </a:extLst>
          </p:cNvPr>
          <p:cNvCxnSpPr>
            <a:cxnSpLocks/>
            <a:stCxn id="111" idx="3"/>
          </p:cNvCxnSpPr>
          <p:nvPr/>
        </p:nvCxnSpPr>
        <p:spPr>
          <a:xfrm flipV="1">
            <a:off x="4894660" y="2338964"/>
            <a:ext cx="300259" cy="3402"/>
          </a:xfrm>
          <a:prstGeom prst="line">
            <a:avLst/>
          </a:prstGeom>
          <a:noFill/>
          <a:ln w="28575" cap="rnd" cmpd="sng" algn="ctr">
            <a:solidFill>
              <a:sysClr val="window" lastClr="FFFFFF">
                <a:lumMod val="50000"/>
              </a:sysClr>
            </a:solidFill>
            <a:prstDash val="solid"/>
            <a:headEnd type="oval"/>
            <a:tailEnd type="triangle"/>
          </a:ln>
          <a:effectLst/>
        </p:spPr>
      </p:cxn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6A2B66F7-D519-467F-96B1-A7C9D0BB3FBA}"/>
              </a:ext>
            </a:extLst>
          </p:cNvPr>
          <p:cNvSpPr/>
          <p:nvPr/>
        </p:nvSpPr>
        <p:spPr>
          <a:xfrm>
            <a:off x="4543117" y="1717793"/>
            <a:ext cx="351543" cy="1249146"/>
          </a:xfrm>
          <a:prstGeom prst="rect">
            <a:avLst/>
          </a:prstGeom>
          <a:solidFill>
            <a:schemeClr val="bg1"/>
          </a:solidFill>
          <a:ln w="12700">
            <a:solidFill>
              <a:srgbClr val="104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cxnSp>
        <p:nvCxnSpPr>
          <p:cNvPr id="114" name="Straight Connector 34">
            <a:extLst>
              <a:ext uri="{FF2B5EF4-FFF2-40B4-BE49-F238E27FC236}">
                <a16:creationId xmlns:a16="http://schemas.microsoft.com/office/drawing/2014/main" id="{464BE4AB-878B-4AB6-B849-EB4285A38369}"/>
              </a:ext>
            </a:extLst>
          </p:cNvPr>
          <p:cNvCxnSpPr>
            <a:cxnSpLocks/>
            <a:stCxn id="50" idx="3"/>
            <a:endCxn id="105" idx="1"/>
          </p:cNvCxnSpPr>
          <p:nvPr/>
        </p:nvCxnSpPr>
        <p:spPr>
          <a:xfrm flipV="1">
            <a:off x="3253606" y="2341233"/>
            <a:ext cx="229152" cy="301"/>
          </a:xfrm>
          <a:prstGeom prst="line">
            <a:avLst/>
          </a:prstGeom>
          <a:noFill/>
          <a:ln w="28575" cap="rnd" cmpd="sng" algn="ctr">
            <a:solidFill>
              <a:schemeClr val="bg1">
                <a:lumMod val="50000"/>
              </a:schemeClr>
            </a:solidFill>
            <a:prstDash val="solid"/>
            <a:headEnd type="oval"/>
            <a:tailEnd type="triangle"/>
          </a:ln>
          <a:effectLst/>
        </p:spPr>
      </p:cxnSp>
      <p:cxnSp>
        <p:nvCxnSpPr>
          <p:cNvPr id="109" name="Straight Connector 34">
            <a:extLst>
              <a:ext uri="{FF2B5EF4-FFF2-40B4-BE49-F238E27FC236}">
                <a16:creationId xmlns:a16="http://schemas.microsoft.com/office/drawing/2014/main" id="{C8AFBEB1-5CBE-4BCB-9F17-E8AEDAC10034}"/>
              </a:ext>
            </a:extLst>
          </p:cNvPr>
          <p:cNvCxnSpPr>
            <a:cxnSpLocks/>
            <a:endCxn id="108" idx="1"/>
          </p:cNvCxnSpPr>
          <p:nvPr/>
        </p:nvCxnSpPr>
        <p:spPr>
          <a:xfrm>
            <a:off x="3757480" y="2337285"/>
            <a:ext cx="197036" cy="11959"/>
          </a:xfrm>
          <a:prstGeom prst="line">
            <a:avLst/>
          </a:prstGeom>
          <a:noFill/>
          <a:ln w="28575" cap="rnd" cmpd="sng" algn="ctr">
            <a:solidFill>
              <a:schemeClr val="bg1">
                <a:lumMod val="50000"/>
              </a:schemeClr>
            </a:solidFill>
            <a:prstDash val="solid"/>
            <a:headEnd type="oval"/>
            <a:tailEnd type="triangle"/>
          </a:ln>
          <a:effectLst/>
        </p:spPr>
      </p:cxnSp>
      <p:sp>
        <p:nvSpPr>
          <p:cNvPr id="73" name="Прямоугольник 72"/>
          <p:cNvSpPr/>
          <p:nvPr/>
        </p:nvSpPr>
        <p:spPr>
          <a:xfrm>
            <a:off x="432197" y="94649"/>
            <a:ext cx="841062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4D7F"/>
                </a:solidFill>
                <a:effectLst/>
                <a:uLnTx/>
                <a:uFillTx/>
                <a:latin typeface="Arial"/>
                <a:ea typeface="+mn-ea"/>
              </a:rPr>
              <a:t>ЭТАПЫ РАБОТЫ</a:t>
            </a:r>
          </a:p>
        </p:txBody>
      </p:sp>
      <p:sp>
        <p:nvSpPr>
          <p:cNvPr id="13" name="Up Arrow 61"/>
          <p:cNvSpPr/>
          <p:nvPr/>
        </p:nvSpPr>
        <p:spPr>
          <a:xfrm rot="5400000">
            <a:off x="4643727" y="466901"/>
            <a:ext cx="66371" cy="8331812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7221922" y="761135"/>
            <a:ext cx="267223" cy="2054405"/>
          </a:xfrm>
          <a:prstGeom prst="rect">
            <a:avLst/>
          </a:prstGeom>
          <a:solidFill>
            <a:srgbClr val="1F497D"/>
          </a:solidFill>
          <a:ln w="28575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76436" y="4813164"/>
            <a:ext cx="339837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14172" y="5010274"/>
            <a:ext cx="367088" cy="923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 </a:t>
            </a:r>
            <a:r>
              <a:rPr kumimoji="0" lang="kk-KZ" sz="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маусым</a:t>
            </a: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04377" y="4814572"/>
            <a:ext cx="282129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66706" y="4975546"/>
            <a:ext cx="336631" cy="923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 </a:t>
            </a:r>
            <a:r>
              <a:rPr kumimoji="0" lang="ru-RU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қаңтар</a:t>
            </a: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69868" y="4797129"/>
            <a:ext cx="282129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33151" y="4982191"/>
            <a:ext cx="336631" cy="923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 </a:t>
            </a:r>
            <a:r>
              <a:rPr kumimoji="0" lang="ru-RU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қаңтар</a:t>
            </a: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40746" y="4790650"/>
            <a:ext cx="301365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24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15719" y="4982191"/>
            <a:ext cx="336631" cy="923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1 </a:t>
            </a:r>
            <a:r>
              <a:rPr kumimoji="0" lang="ru-RU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қаңтар</a:t>
            </a: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67833" y="994985"/>
            <a:ext cx="153888" cy="168292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Реттеуші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гильотина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90" name="Oval 145"/>
          <p:cNvSpPr/>
          <p:nvPr/>
        </p:nvSpPr>
        <p:spPr>
          <a:xfrm>
            <a:off x="1615905" y="4530388"/>
            <a:ext cx="248566" cy="21987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93" name="Oval 145"/>
          <p:cNvSpPr/>
          <p:nvPr/>
        </p:nvSpPr>
        <p:spPr>
          <a:xfrm>
            <a:off x="3754771" y="4546363"/>
            <a:ext cx="248566" cy="21987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94" name="Oval 145"/>
          <p:cNvSpPr/>
          <p:nvPr/>
        </p:nvSpPr>
        <p:spPr>
          <a:xfrm>
            <a:off x="5803431" y="4531885"/>
            <a:ext cx="248566" cy="21987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95" name="Oval 145"/>
          <p:cNvSpPr/>
          <p:nvPr/>
        </p:nvSpPr>
        <p:spPr>
          <a:xfrm>
            <a:off x="7220494" y="4531885"/>
            <a:ext cx="248566" cy="21987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cxnSp>
        <p:nvCxnSpPr>
          <p:cNvPr id="96" name="Straight Connector 34"/>
          <p:cNvCxnSpPr>
            <a:cxnSpLocks/>
            <a:stCxn id="29" idx="2"/>
            <a:endCxn id="95" idx="0"/>
          </p:cNvCxnSpPr>
          <p:nvPr/>
        </p:nvCxnSpPr>
        <p:spPr>
          <a:xfrm flipH="1">
            <a:off x="7344777" y="2815540"/>
            <a:ext cx="10756" cy="1716345"/>
          </a:xfrm>
          <a:prstGeom prst="line">
            <a:avLst/>
          </a:prstGeom>
          <a:noFill/>
          <a:ln w="28575" cap="rnd" cmpd="sng" algn="ctr">
            <a:solidFill>
              <a:srgbClr val="1F497D"/>
            </a:solidFill>
            <a:prstDash val="solid"/>
            <a:headEnd type="oval"/>
            <a:tailEnd type="triangle"/>
          </a:ln>
          <a:effectLst/>
        </p:spPr>
      </p:cxnSp>
      <p:sp>
        <p:nvSpPr>
          <p:cNvPr id="18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82498" y="4832614"/>
            <a:ext cx="2133600" cy="273844"/>
          </a:xfrm>
        </p:spPr>
        <p:txBody>
          <a:bodyPr/>
          <a:lstStyle/>
          <a:p>
            <a:pPr marL="0" marR="0" lvl="0" indent="0" algn="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594A8-F00A-4691-981B-DA4987EEEEDE}" type="slidenum">
              <a:rPr kumimoji="0" lang="ru-RU" sz="1050" b="1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668BD7-6D0D-4406-86CB-3C2BEDF14C72}"/>
              </a:ext>
            </a:extLst>
          </p:cNvPr>
          <p:cNvSpPr txBox="1"/>
          <p:nvPr/>
        </p:nvSpPr>
        <p:spPr>
          <a:xfrm>
            <a:off x="8063485" y="1891241"/>
            <a:ext cx="942066" cy="246221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rPr>
              <a:t>Процесс </a:t>
            </a:r>
            <a:r>
              <a:rPr kumimoji="0" lang="ru-RU" sz="800" b="0" i="1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rPr>
              <a:t>тұрақты</a:t>
            </a: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800" b="0" i="1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ea typeface="+mn-ea"/>
                <a:cs typeface="Arial" pitchFamily="34" charset="0"/>
              </a:rPr>
              <a:t>негізде</a:t>
            </a:r>
            <a:endParaRPr kumimoji="0" lang="ru-RU" sz="500" b="0" i="1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4" name="Рисунок 3" descr="Бесконечность">
            <a:extLst>
              <a:ext uri="{FF2B5EF4-FFF2-40B4-BE49-F238E27FC236}">
                <a16:creationId xmlns:a16="http://schemas.microsoft.com/office/drawing/2014/main" id="{213512F7-31D5-4190-84CA-3F5E20D3D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0385" y="1908538"/>
            <a:ext cx="344175" cy="379196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137F74F-44E7-4F81-9161-0FAF3C94918C}"/>
              </a:ext>
            </a:extLst>
          </p:cNvPr>
          <p:cNvSpPr/>
          <p:nvPr/>
        </p:nvSpPr>
        <p:spPr>
          <a:xfrm>
            <a:off x="7682797" y="1855760"/>
            <a:ext cx="1322753" cy="504309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EE8C06BE-5C30-4CED-98F6-BF9C6F93D854}"/>
              </a:ext>
            </a:extLst>
          </p:cNvPr>
          <p:cNvSpPr/>
          <p:nvPr/>
        </p:nvSpPr>
        <p:spPr>
          <a:xfrm>
            <a:off x="2902063" y="1716129"/>
            <a:ext cx="351543" cy="1250809"/>
          </a:xfrm>
          <a:prstGeom prst="rect">
            <a:avLst/>
          </a:prstGeom>
          <a:solidFill>
            <a:schemeClr val="bg1"/>
          </a:solidFill>
          <a:ln w="12700">
            <a:solidFill>
              <a:srgbClr val="104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988DC7-B6D3-42B2-9D1B-E95DBB5AB44B}"/>
              </a:ext>
            </a:extLst>
          </p:cNvPr>
          <p:cNvSpPr txBox="1"/>
          <p:nvPr/>
        </p:nvSpPr>
        <p:spPr>
          <a:xfrm>
            <a:off x="3016611" y="2256979"/>
            <a:ext cx="153888" cy="752935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Сауда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24AA3C6-E705-4930-AD3E-B717E2660255}"/>
              </a:ext>
            </a:extLst>
          </p:cNvPr>
          <p:cNvSpPr txBox="1"/>
          <p:nvPr/>
        </p:nvSpPr>
        <p:spPr>
          <a:xfrm>
            <a:off x="4034479" y="2168501"/>
            <a:ext cx="246221" cy="795721"/>
          </a:xfrm>
          <a:prstGeom prst="rect">
            <a:avLst/>
          </a:prstGeom>
          <a:solidFill>
            <a:schemeClr val="bg1"/>
          </a:solidFill>
          <a:ln w="12700">
            <a:noFill/>
            <a:prstDash val="sysDot"/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Ауыл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шаруашылыығы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5BB372-E873-4D5C-99EA-A5B52D856ECB}"/>
              </a:ext>
            </a:extLst>
          </p:cNvPr>
          <p:cNvSpPr txBox="1"/>
          <p:nvPr/>
        </p:nvSpPr>
        <p:spPr>
          <a:xfrm>
            <a:off x="4645121" y="2138871"/>
            <a:ext cx="138499" cy="924606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Көлік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D46361A-33FD-4BC7-86B2-3E6D5FB9B418}"/>
              </a:ext>
            </a:extLst>
          </p:cNvPr>
          <p:cNvSpPr/>
          <p:nvPr/>
        </p:nvSpPr>
        <p:spPr>
          <a:xfrm>
            <a:off x="5140275" y="1706551"/>
            <a:ext cx="1961433" cy="12932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90B3B7-56FC-462C-9292-CBE6FCC9918E}"/>
              </a:ext>
            </a:extLst>
          </p:cNvPr>
          <p:cNvSpPr txBox="1"/>
          <p:nvPr/>
        </p:nvSpPr>
        <p:spPr>
          <a:xfrm>
            <a:off x="5478554" y="2137433"/>
            <a:ext cx="1330411" cy="307777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Барлық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салалар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228600" marR="0" lvl="0" indent="-22860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62" name="TextBox 24">
            <a:extLst>
              <a:ext uri="{FF2B5EF4-FFF2-40B4-BE49-F238E27FC236}">
                <a16:creationId xmlns:a16="http://schemas.microsoft.com/office/drawing/2014/main" id="{E8473389-BAA4-481C-B7B9-C07531FF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10" y="759199"/>
            <a:ext cx="2093587" cy="577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325" y="816906"/>
            <a:ext cx="201394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1280160">
              <a:defRPr/>
            </a:pP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Жаңа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реттеушілік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саясат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мәселелері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жөніндегі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заң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жобасын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Парламентке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енгізу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2751C83-F154-4A79-8BDB-DA4CBDFF8C24}"/>
              </a:ext>
            </a:extLst>
          </p:cNvPr>
          <p:cNvSpPr/>
          <p:nvPr/>
        </p:nvSpPr>
        <p:spPr>
          <a:xfrm>
            <a:off x="627433" y="1701723"/>
            <a:ext cx="1922935" cy="129988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61DACD00-5655-4107-B8B5-E07405192DD6}"/>
              </a:ext>
            </a:extLst>
          </p:cNvPr>
          <p:cNvSpPr/>
          <p:nvPr/>
        </p:nvSpPr>
        <p:spPr>
          <a:xfrm>
            <a:off x="704083" y="2042344"/>
            <a:ext cx="1656778" cy="88560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C11713-2D52-4C3C-BAD7-B55D1C7EDC69}"/>
              </a:ext>
            </a:extLst>
          </p:cNvPr>
          <p:cNvSpPr txBox="1"/>
          <p:nvPr/>
        </p:nvSpPr>
        <p:spPr>
          <a:xfrm>
            <a:off x="769841" y="1733225"/>
            <a:ext cx="1607476" cy="246221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 lvl="0" defTabSz="1280160">
              <a:defRPr/>
            </a:pPr>
            <a:r>
              <a:rPr lang="ru-RU" sz="8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1. </a:t>
            </a:r>
            <a:r>
              <a:rPr lang="ru-RU" sz="800" b="1" dirty="0" err="1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Қағидаттар</a:t>
            </a:r>
            <a:r>
              <a:rPr lang="ru-RU" sz="8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, </a:t>
            </a:r>
            <a:r>
              <a:rPr lang="ru-RU" sz="800" b="1" dirty="0" err="1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шарттар</a:t>
            </a:r>
            <a:r>
              <a:rPr lang="ru-RU" sz="8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және</a:t>
            </a:r>
            <a:r>
              <a:rPr lang="ru-RU" sz="8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ru-RU" sz="800" b="1" dirty="0" err="1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тәртіп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68" name="TextBox 24">
            <a:extLst>
              <a:ext uri="{FF2B5EF4-FFF2-40B4-BE49-F238E27FC236}">
                <a16:creationId xmlns:a16="http://schemas.microsoft.com/office/drawing/2014/main" id="{42A6EC33-6684-4E85-8703-D476CC834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401" y="759197"/>
            <a:ext cx="2093587" cy="577081"/>
          </a:xfrm>
          <a:prstGeom prst="rect">
            <a:avLst/>
          </a:prstGeom>
          <a:solidFill>
            <a:srgbClr val="004B78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9" name="TextBox 24">
            <a:extLst>
              <a:ext uri="{FF2B5EF4-FFF2-40B4-BE49-F238E27FC236}">
                <a16:creationId xmlns:a16="http://schemas.microsoft.com/office/drawing/2014/main" id="{0450B863-F53F-411A-9D5B-3ABABD6C6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575" y="765250"/>
            <a:ext cx="1994000" cy="577081"/>
          </a:xfrm>
          <a:prstGeom prst="rect">
            <a:avLst/>
          </a:prstGeom>
          <a:solidFill>
            <a:srgbClr val="004B78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3169" y="792350"/>
            <a:ext cx="1749740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ctr" defTabSz="1280160">
              <a:defRPr/>
            </a:pP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Басым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салалар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бойынша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1000" b="1" dirty="0" err="1">
                <a:solidFill>
                  <a:prstClr val="white"/>
                </a:solidFill>
                <a:cs typeface="Arial" pitchFamily="34" charset="0"/>
              </a:rPr>
              <a:t>түбегейлі</a:t>
            </a:r>
            <a:r>
              <a:rPr lang="ru-RU" sz="1000" b="1" dirty="0">
                <a:solidFill>
                  <a:prstClr val="white"/>
                </a:solidFill>
                <a:cs typeface="Arial" pitchFamily="34" charset="0"/>
              </a:rPr>
              <a:t> ревизия </a:t>
            </a:r>
            <a:r>
              <a:rPr lang="ru-RU" sz="800" b="1" i="1" dirty="0">
                <a:solidFill>
                  <a:prstClr val="white"/>
                </a:solidFill>
                <a:cs typeface="Arial" pitchFamily="34" charset="0"/>
              </a:rPr>
              <a:t>(</a:t>
            </a:r>
            <a:r>
              <a:rPr lang="ru-RU" sz="800" b="1" i="1" dirty="0" err="1">
                <a:solidFill>
                  <a:prstClr val="white"/>
                </a:solidFill>
                <a:cs typeface="Arial" pitchFamily="34" charset="0"/>
              </a:rPr>
              <a:t>жұмыс</a:t>
            </a:r>
            <a:r>
              <a:rPr lang="ru-RU" sz="800" b="1" i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800" b="1" i="1" dirty="0" err="1">
                <a:solidFill>
                  <a:prstClr val="white"/>
                </a:solidFill>
                <a:cs typeface="Arial" pitchFamily="34" charset="0"/>
              </a:rPr>
              <a:t>істеп</a:t>
            </a:r>
            <a:r>
              <a:rPr lang="ru-RU" sz="800" b="1" i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800" b="1" i="1" dirty="0" err="1">
                <a:solidFill>
                  <a:prstClr val="white"/>
                </a:solidFill>
                <a:cs typeface="Arial" pitchFamily="34" charset="0"/>
              </a:rPr>
              <a:t>тұрған</a:t>
            </a:r>
            <a:r>
              <a:rPr lang="ru-RU" sz="800" b="1" i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ru-RU" sz="800" b="1" i="1" dirty="0" err="1">
                <a:solidFill>
                  <a:prstClr val="white"/>
                </a:solidFill>
                <a:cs typeface="Arial" pitchFamily="34" charset="0"/>
              </a:rPr>
              <a:t>бизнестің</a:t>
            </a:r>
            <a:r>
              <a:rPr lang="ru-RU" sz="800" b="1" i="1" dirty="0">
                <a:solidFill>
                  <a:prstClr val="white"/>
                </a:solidFill>
                <a:cs typeface="Arial" pitchFamily="34" charset="0"/>
              </a:rPr>
              <a:t> 60%-ы) </a:t>
            </a:r>
            <a:r>
              <a:rPr kumimoji="0" lang="ru-RU" sz="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2021 -2022жж.</a:t>
            </a: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60527" y="796708"/>
            <a:ext cx="1718095" cy="44627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Өзге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салалар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бойынша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түбегейлі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ревизия </a:t>
            </a:r>
            <a:endParaRPr kumimoji="0" lang="ru-RU" sz="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2022-2023жж.</a:t>
            </a: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44EECB-C867-4ECF-85A6-1E1A7CDFE041}"/>
              </a:ext>
            </a:extLst>
          </p:cNvPr>
          <p:cNvSpPr txBox="1"/>
          <p:nvPr/>
        </p:nvSpPr>
        <p:spPr>
          <a:xfrm>
            <a:off x="746502" y="2138871"/>
            <a:ext cx="1565691" cy="738664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2.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Лицензиялар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және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рұқсаттар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3.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Есептілік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4.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Мемлкеттік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бақылау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және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қадағалау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5.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Талаптар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cxnSp>
        <p:nvCxnSpPr>
          <p:cNvPr id="92" name="Straight Connector 34">
            <a:extLst>
              <a:ext uri="{FF2B5EF4-FFF2-40B4-BE49-F238E27FC236}">
                <a16:creationId xmlns:a16="http://schemas.microsoft.com/office/drawing/2014/main" id="{2B886D3A-304B-4C43-9BAC-5DDF88823AD1}"/>
              </a:ext>
            </a:extLst>
          </p:cNvPr>
          <p:cNvCxnSpPr>
            <a:cxnSpLocks/>
            <a:stCxn id="97" idx="1"/>
            <a:endCxn id="50" idx="1"/>
          </p:cNvCxnSpPr>
          <p:nvPr/>
        </p:nvCxnSpPr>
        <p:spPr>
          <a:xfrm flipV="1">
            <a:off x="2670969" y="2341534"/>
            <a:ext cx="231094" cy="1709"/>
          </a:xfrm>
          <a:prstGeom prst="line">
            <a:avLst/>
          </a:prstGeom>
          <a:noFill/>
          <a:ln w="28575" cap="rnd" cmpd="sng" algn="ctr">
            <a:solidFill>
              <a:sysClr val="window" lastClr="FFFFFF">
                <a:lumMod val="50000"/>
              </a:sysClr>
            </a:solidFill>
            <a:prstDash val="solid"/>
            <a:headEnd type="oval"/>
            <a:tailEnd type="triangle"/>
          </a:ln>
          <a:effectLst/>
        </p:spPr>
      </p:cxnSp>
      <p:sp>
        <p:nvSpPr>
          <p:cNvPr id="97" name="Правая фигурная скобка 96">
            <a:extLst>
              <a:ext uri="{FF2B5EF4-FFF2-40B4-BE49-F238E27FC236}">
                <a16:creationId xmlns:a16="http://schemas.microsoft.com/office/drawing/2014/main" id="{8B750A6B-E76B-4E4F-BFD2-7E3B35224D6D}"/>
              </a:ext>
            </a:extLst>
          </p:cNvPr>
          <p:cNvSpPr/>
          <p:nvPr/>
        </p:nvSpPr>
        <p:spPr>
          <a:xfrm>
            <a:off x="2625250" y="1721210"/>
            <a:ext cx="45719" cy="1244065"/>
          </a:xfrm>
          <a:prstGeom prst="rightBrace">
            <a:avLst/>
          </a:prstGeom>
          <a:noFill/>
          <a:ln w="2857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8" name="Straight Connector 34">
            <a:extLst>
              <a:ext uri="{FF2B5EF4-FFF2-40B4-BE49-F238E27FC236}">
                <a16:creationId xmlns:a16="http://schemas.microsoft.com/office/drawing/2014/main" id="{1568E865-6F38-4E81-8D42-D37B4B35AF7B}"/>
              </a:ext>
            </a:extLst>
          </p:cNvPr>
          <p:cNvCxnSpPr/>
          <p:nvPr/>
        </p:nvCxnSpPr>
        <p:spPr>
          <a:xfrm flipH="1">
            <a:off x="3091472" y="1347560"/>
            <a:ext cx="1" cy="207014"/>
          </a:xfrm>
          <a:prstGeom prst="line">
            <a:avLst/>
          </a:prstGeom>
          <a:noFill/>
          <a:ln w="28575" cap="rnd" cmpd="sng" algn="ctr">
            <a:solidFill>
              <a:srgbClr val="104D7F"/>
            </a:solidFill>
            <a:prstDash val="solid"/>
            <a:headEnd type="oval"/>
            <a:tailEnd type="triangle"/>
          </a:ln>
          <a:effectLst/>
        </p:spPr>
      </p:cxnSp>
      <p:cxnSp>
        <p:nvCxnSpPr>
          <p:cNvPr id="99" name="Straight Connector 34">
            <a:extLst>
              <a:ext uri="{FF2B5EF4-FFF2-40B4-BE49-F238E27FC236}">
                <a16:creationId xmlns:a16="http://schemas.microsoft.com/office/drawing/2014/main" id="{3592E204-022E-46FF-97B3-37352606C801}"/>
              </a:ext>
            </a:extLst>
          </p:cNvPr>
          <p:cNvCxnSpPr>
            <a:cxnSpLocks/>
            <a:stCxn id="62" idx="2"/>
            <a:endCxn id="65" idx="0"/>
          </p:cNvCxnSpPr>
          <p:nvPr/>
        </p:nvCxnSpPr>
        <p:spPr>
          <a:xfrm>
            <a:off x="1586304" y="1336280"/>
            <a:ext cx="2597" cy="365443"/>
          </a:xfrm>
          <a:prstGeom prst="line">
            <a:avLst/>
          </a:prstGeom>
          <a:noFill/>
          <a:ln w="28575" cap="rnd" cmpd="sng" algn="ctr">
            <a:solidFill>
              <a:schemeClr val="accent1"/>
            </a:solidFill>
            <a:prstDash val="solid"/>
            <a:headEnd type="oval"/>
            <a:tailEnd type="triangle"/>
          </a:ln>
          <a:effectLst/>
        </p:spPr>
      </p:cxnSp>
      <p:cxnSp>
        <p:nvCxnSpPr>
          <p:cNvPr id="102" name="Straight Connector 34">
            <a:extLst>
              <a:ext uri="{FF2B5EF4-FFF2-40B4-BE49-F238E27FC236}">
                <a16:creationId xmlns:a16="http://schemas.microsoft.com/office/drawing/2014/main" id="{5137B721-27A1-4E3D-B7A5-5E77213D90CE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6107968" y="1349223"/>
            <a:ext cx="13024" cy="357328"/>
          </a:xfrm>
          <a:prstGeom prst="line">
            <a:avLst/>
          </a:prstGeom>
          <a:noFill/>
          <a:ln w="28575" cap="rnd" cmpd="sng" algn="ctr">
            <a:solidFill>
              <a:srgbClr val="104D7F"/>
            </a:solidFill>
            <a:prstDash val="solid"/>
            <a:headEnd type="oval"/>
            <a:tailEnd type="triangle"/>
          </a:ln>
          <a:effectLst/>
        </p:spPr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863350B0-DB62-4E64-A169-A167D70B9D34}"/>
              </a:ext>
            </a:extLst>
          </p:cNvPr>
          <p:cNvSpPr/>
          <p:nvPr/>
        </p:nvSpPr>
        <p:spPr>
          <a:xfrm>
            <a:off x="3482758" y="1715526"/>
            <a:ext cx="351543" cy="1251413"/>
          </a:xfrm>
          <a:prstGeom prst="rect">
            <a:avLst/>
          </a:prstGeom>
          <a:solidFill>
            <a:schemeClr val="bg1"/>
          </a:solidFill>
          <a:ln w="12700">
            <a:solidFill>
              <a:srgbClr val="104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</a:endParaRPr>
          </a:p>
        </p:txBody>
      </p:sp>
      <p:cxnSp>
        <p:nvCxnSpPr>
          <p:cNvPr id="107" name="Straight Connector 34">
            <a:extLst>
              <a:ext uri="{FF2B5EF4-FFF2-40B4-BE49-F238E27FC236}">
                <a16:creationId xmlns:a16="http://schemas.microsoft.com/office/drawing/2014/main" id="{8062CDCC-37BC-4180-A4C8-4AFD1D9E9BF3}"/>
              </a:ext>
            </a:extLst>
          </p:cNvPr>
          <p:cNvCxnSpPr/>
          <p:nvPr/>
        </p:nvCxnSpPr>
        <p:spPr>
          <a:xfrm flipH="1">
            <a:off x="3681465" y="1352641"/>
            <a:ext cx="1" cy="207014"/>
          </a:xfrm>
          <a:prstGeom prst="line">
            <a:avLst/>
          </a:prstGeom>
          <a:noFill/>
          <a:ln w="28575" cap="rnd" cmpd="sng" algn="ctr">
            <a:solidFill>
              <a:srgbClr val="104D7F"/>
            </a:solidFill>
            <a:prstDash val="solid"/>
            <a:headEnd type="oval"/>
            <a:tailEnd type="triangle"/>
          </a:ln>
          <a:effectLst/>
        </p:spPr>
      </p:cxnSp>
      <p:cxnSp>
        <p:nvCxnSpPr>
          <p:cNvPr id="110" name="Straight Connector 34">
            <a:extLst>
              <a:ext uri="{FF2B5EF4-FFF2-40B4-BE49-F238E27FC236}">
                <a16:creationId xmlns:a16="http://schemas.microsoft.com/office/drawing/2014/main" id="{3A85E4F7-0A41-4B17-B741-B0F8E50DDC72}"/>
              </a:ext>
            </a:extLst>
          </p:cNvPr>
          <p:cNvCxnSpPr/>
          <p:nvPr/>
        </p:nvCxnSpPr>
        <p:spPr>
          <a:xfrm flipH="1">
            <a:off x="4185339" y="1349223"/>
            <a:ext cx="1" cy="207014"/>
          </a:xfrm>
          <a:prstGeom prst="line">
            <a:avLst/>
          </a:prstGeom>
          <a:noFill/>
          <a:ln w="28575" cap="rnd" cmpd="sng" algn="ctr">
            <a:solidFill>
              <a:srgbClr val="104D7F"/>
            </a:solidFill>
            <a:prstDash val="solid"/>
            <a:headEnd type="oval"/>
            <a:tailEnd type="triangle"/>
          </a:ln>
          <a:effectLst/>
        </p:spPr>
      </p:cxnSp>
      <p:cxnSp>
        <p:nvCxnSpPr>
          <p:cNvPr id="113" name="Straight Connector 34">
            <a:extLst>
              <a:ext uri="{FF2B5EF4-FFF2-40B4-BE49-F238E27FC236}">
                <a16:creationId xmlns:a16="http://schemas.microsoft.com/office/drawing/2014/main" id="{577D53DE-A314-4D83-8171-475B967AFACB}"/>
              </a:ext>
            </a:extLst>
          </p:cNvPr>
          <p:cNvCxnSpPr/>
          <p:nvPr/>
        </p:nvCxnSpPr>
        <p:spPr>
          <a:xfrm flipH="1">
            <a:off x="4732526" y="1355931"/>
            <a:ext cx="1" cy="207014"/>
          </a:xfrm>
          <a:prstGeom prst="line">
            <a:avLst/>
          </a:prstGeom>
          <a:noFill/>
          <a:ln w="28575" cap="rnd" cmpd="sng" algn="ctr">
            <a:solidFill>
              <a:srgbClr val="104D7F"/>
            </a:solidFill>
            <a:prstDash val="solid"/>
            <a:headEnd type="oval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42F531B-35DE-491B-931A-33A58C110C37}"/>
              </a:ext>
            </a:extLst>
          </p:cNvPr>
          <p:cNvSpPr txBox="1"/>
          <p:nvPr/>
        </p:nvSpPr>
        <p:spPr>
          <a:xfrm>
            <a:off x="3528329" y="2196478"/>
            <a:ext cx="246221" cy="796554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Тамақтандыру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және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+mn-ea"/>
                <a:cs typeface="Arial" pitchFamily="34" charset="0"/>
              </a:rPr>
              <a:t>тұру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B04EDF1F-3D74-46D4-9156-2A55D2AA717B}"/>
              </a:ext>
            </a:extLst>
          </p:cNvPr>
          <p:cNvSpPr/>
          <p:nvPr/>
        </p:nvSpPr>
        <p:spPr>
          <a:xfrm>
            <a:off x="2793401" y="3251158"/>
            <a:ext cx="430830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marL="228600" lvl="0" indent="-228600" algn="just">
              <a:buFont typeface="+mj-lt"/>
              <a:buAutoNum type="arabicPeriod"/>
              <a:defRPr/>
            </a:pP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Салалар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бөлінісінде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бизнесті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реттеудегі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проблемаларды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талдау</a:t>
            </a:r>
            <a:endParaRPr lang="ru-RU" sz="900" dirty="0">
              <a:solidFill>
                <a:srgbClr val="262626"/>
              </a:solidFill>
              <a:cs typeface="Calibri" panose="020F0502020204030204" pitchFamily="34" charset="0"/>
            </a:endParaRPr>
          </a:p>
          <a:p>
            <a:pPr marL="228600" lvl="0" indent="-228600" algn="just">
              <a:buFont typeface="+mj-lt"/>
              <a:buAutoNum type="arabicPeriod"/>
              <a:defRPr/>
            </a:pP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Салалар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бөлінісінде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НҚА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баптарын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талдау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(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заңдар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, ҚРҮҚ,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бұйрықтар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) </a:t>
            </a:r>
          </a:p>
          <a:p>
            <a:pPr marL="228600" lvl="0" indent="-228600" algn="just">
              <a:buFont typeface="+mj-lt"/>
              <a:buAutoNum type="arabicPeriod"/>
              <a:defRPr/>
            </a:pP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Салалар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бөлінісінде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мемлекеттік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реттеудің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барлық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массивін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түбегейлі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қайта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қарау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(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талаптар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,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рұқсаттар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,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есептілік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,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мемлекеттік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бақылау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) </a:t>
            </a:r>
          </a:p>
          <a:p>
            <a:pPr marL="228600" lvl="0" indent="-228600" algn="just">
              <a:buFont typeface="+mj-lt"/>
              <a:buAutoNum type="arabicPeriod"/>
              <a:defRPr/>
            </a:pP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Артық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,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өзекті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емес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,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қайталанатын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талаптарды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алып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тастау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pPr marL="228600" lvl="0" indent="-228600" algn="just">
              <a:buFont typeface="+mj-lt"/>
              <a:buAutoNum type="arabicPeriod"/>
              <a:defRPr/>
            </a:pP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Реттеудің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қарапайым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және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түсінікті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бизнес-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процестерін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құру</a:t>
            </a:r>
            <a:endParaRPr lang="ru-RU" sz="900" dirty="0">
              <a:solidFill>
                <a:srgbClr val="262626"/>
              </a:solidFill>
              <a:cs typeface="Calibri" panose="020F0502020204030204" pitchFamily="34" charset="0"/>
            </a:endParaRPr>
          </a:p>
          <a:p>
            <a:pPr marL="228600" lvl="0" indent="-228600" algn="just">
              <a:buFont typeface="+mj-lt"/>
              <a:buAutoNum type="arabicPeriod"/>
              <a:defRPr/>
            </a:pP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Әзірленген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бизнес-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процестерді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цифрлық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форматқа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көшіру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және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«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Бизнеске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арналған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 </a:t>
            </a:r>
            <a:r>
              <a:rPr lang="ru-RU" sz="900" dirty="0" err="1">
                <a:solidFill>
                  <a:srgbClr val="262626"/>
                </a:solidFill>
                <a:cs typeface="Calibri" panose="020F0502020204030204" pitchFamily="34" charset="0"/>
              </a:rPr>
              <a:t>үкіметке</a:t>
            </a:r>
            <a:r>
              <a:rPr lang="ru-RU" sz="900" dirty="0">
                <a:solidFill>
                  <a:srgbClr val="262626"/>
                </a:solidFill>
                <a:cs typeface="Calibri" panose="020F0502020204030204" pitchFamily="34" charset="0"/>
              </a:rPr>
              <a:t>» беру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8568D6-E0F6-4EAB-B81C-C2EBA7325418}"/>
              </a:ext>
            </a:extLst>
          </p:cNvPr>
          <p:cNvSpPr txBox="1"/>
          <p:nvPr/>
        </p:nvSpPr>
        <p:spPr>
          <a:xfrm>
            <a:off x="2878080" y="1565695"/>
            <a:ext cx="2028656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104D7F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800" dirty="0" err="1">
                <a:solidFill>
                  <a:srgbClr val="262626"/>
                </a:solidFill>
              </a:rPr>
              <a:t>Бизнестің</a:t>
            </a:r>
            <a:r>
              <a:rPr lang="ru-RU" sz="800" dirty="0">
                <a:solidFill>
                  <a:srgbClr val="262626"/>
                </a:solidFill>
              </a:rPr>
              <a:t> </a:t>
            </a:r>
            <a:r>
              <a:rPr lang="ru-RU" sz="800" dirty="0" err="1">
                <a:solidFill>
                  <a:srgbClr val="262626"/>
                </a:solidFill>
              </a:rPr>
              <a:t>шағымдары</a:t>
            </a:r>
            <a:r>
              <a:rPr lang="ru-RU" sz="800" dirty="0">
                <a:solidFill>
                  <a:srgbClr val="262626"/>
                </a:solidFill>
              </a:rPr>
              <a:t> мен </a:t>
            </a:r>
            <a:r>
              <a:rPr lang="ru-RU" sz="800" dirty="0" err="1">
                <a:solidFill>
                  <a:srgbClr val="262626"/>
                </a:solidFill>
              </a:rPr>
              <a:t>наразылықтарының</a:t>
            </a:r>
            <a:r>
              <a:rPr lang="ru-RU" sz="800" dirty="0">
                <a:solidFill>
                  <a:srgbClr val="262626"/>
                </a:solidFill>
              </a:rPr>
              <a:t> </a:t>
            </a:r>
            <a:r>
              <a:rPr lang="ru-RU" sz="800" dirty="0" err="1">
                <a:solidFill>
                  <a:srgbClr val="262626"/>
                </a:solidFill>
              </a:rPr>
              <a:t>көп</a:t>
            </a:r>
            <a:r>
              <a:rPr lang="ru-RU" sz="800" dirty="0">
                <a:solidFill>
                  <a:srgbClr val="262626"/>
                </a:solidFill>
              </a:rPr>
              <a:t> санын </a:t>
            </a:r>
            <a:r>
              <a:rPr lang="ru-RU" sz="800" dirty="0" err="1">
                <a:solidFill>
                  <a:srgbClr val="262626"/>
                </a:solidFill>
              </a:rPr>
              <a:t>тудыратын</a:t>
            </a:r>
            <a:r>
              <a:rPr lang="ru-RU" sz="800" dirty="0">
                <a:solidFill>
                  <a:srgbClr val="262626"/>
                </a:solidFill>
              </a:rPr>
              <a:t> </a:t>
            </a:r>
            <a:r>
              <a:rPr lang="ru-RU" sz="800" dirty="0" err="1">
                <a:solidFill>
                  <a:srgbClr val="262626"/>
                </a:solidFill>
              </a:rPr>
              <a:t>салаларда</a:t>
            </a:r>
            <a:r>
              <a:rPr lang="ru-RU" sz="800" dirty="0">
                <a:solidFill>
                  <a:srgbClr val="262626"/>
                </a:solidFill>
              </a:rPr>
              <a:t>: </a:t>
            </a:r>
            <a:r>
              <a:rPr lang="ru-RU" sz="800" dirty="0" err="1">
                <a:solidFill>
                  <a:srgbClr val="262626"/>
                </a:solidFill>
              </a:rPr>
              <a:t>салық</a:t>
            </a:r>
            <a:r>
              <a:rPr lang="ru-RU" sz="800" dirty="0">
                <a:solidFill>
                  <a:srgbClr val="262626"/>
                </a:solidFill>
              </a:rPr>
              <a:t>, </a:t>
            </a:r>
            <a:r>
              <a:rPr lang="ru-RU" sz="800" dirty="0" err="1">
                <a:solidFill>
                  <a:srgbClr val="262626"/>
                </a:solidFill>
              </a:rPr>
              <a:t>жер</a:t>
            </a:r>
            <a:r>
              <a:rPr lang="ru-RU" sz="800" dirty="0">
                <a:solidFill>
                  <a:srgbClr val="262626"/>
                </a:solidFill>
              </a:rPr>
              <a:t>, </a:t>
            </a:r>
            <a:r>
              <a:rPr lang="ru-RU" sz="800" dirty="0" err="1">
                <a:solidFill>
                  <a:srgbClr val="262626"/>
                </a:solidFill>
              </a:rPr>
              <a:t>қала</a:t>
            </a:r>
            <a:r>
              <a:rPr lang="ru-RU" sz="800" dirty="0">
                <a:solidFill>
                  <a:srgbClr val="262626"/>
                </a:solidFill>
              </a:rPr>
              <a:t> </a:t>
            </a:r>
            <a:r>
              <a:rPr lang="ru-RU" sz="800" dirty="0" err="1">
                <a:solidFill>
                  <a:srgbClr val="262626"/>
                </a:solidFill>
              </a:rPr>
              <a:t>құрылысы</a:t>
            </a:r>
            <a:r>
              <a:rPr lang="ru-RU" sz="800" dirty="0">
                <a:solidFill>
                  <a:srgbClr val="262626"/>
                </a:solidFill>
              </a:rPr>
              <a:t>, </a:t>
            </a:r>
            <a:r>
              <a:rPr lang="ru-RU" sz="800" dirty="0" err="1">
                <a:solidFill>
                  <a:srgbClr val="262626"/>
                </a:solidFill>
              </a:rPr>
              <a:t>сатып</a:t>
            </a:r>
            <a:r>
              <a:rPr lang="ru-RU" sz="800" dirty="0">
                <a:solidFill>
                  <a:srgbClr val="262626"/>
                </a:solidFill>
              </a:rPr>
              <a:t> </a:t>
            </a:r>
            <a:r>
              <a:rPr lang="ru-RU" sz="800" dirty="0" err="1">
                <a:solidFill>
                  <a:srgbClr val="262626"/>
                </a:solidFill>
              </a:rPr>
              <a:t>алулар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0DE5AF14-0DB4-4A16-B033-A695A9F5250F}"/>
              </a:ext>
            </a:extLst>
          </p:cNvPr>
          <p:cNvSpPr/>
          <p:nvPr/>
        </p:nvSpPr>
        <p:spPr>
          <a:xfrm>
            <a:off x="0" y="1"/>
            <a:ext cx="9144000" cy="441301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753B3B0D-EE4E-4799-BBEF-968FE03BA3D7}"/>
              </a:ext>
            </a:extLst>
          </p:cNvPr>
          <p:cNvSpPr/>
          <p:nvPr/>
        </p:nvSpPr>
        <p:spPr>
          <a:xfrm>
            <a:off x="251475" y="94649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C6F94875-0A9E-497C-9865-AF7CFBE5DC00}"/>
              </a:ext>
            </a:extLst>
          </p:cNvPr>
          <p:cNvSpPr/>
          <p:nvPr/>
        </p:nvSpPr>
        <p:spPr>
          <a:xfrm>
            <a:off x="366689" y="249246"/>
            <a:ext cx="841062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04D7F"/>
                </a:solidFill>
                <a:effectLst/>
                <a:uLnTx/>
                <a:uFillTx/>
                <a:latin typeface="Arial"/>
                <a:ea typeface="+mn-ea"/>
              </a:rPr>
              <a:t>ЖҰМЫС КЕЗЕҢДЕРІ</a:t>
            </a:r>
          </a:p>
        </p:txBody>
      </p:sp>
      <p:sp>
        <p:nvSpPr>
          <p:cNvPr id="72" name="Прямоугольный треугольник 71">
            <a:extLst>
              <a:ext uri="{FF2B5EF4-FFF2-40B4-BE49-F238E27FC236}">
                <a16:creationId xmlns:a16="http://schemas.microsoft.com/office/drawing/2014/main" id="{16779450-1A2F-4AB1-A0F8-7F7175DA617A}"/>
              </a:ext>
            </a:extLst>
          </p:cNvPr>
          <p:cNvSpPr/>
          <p:nvPr/>
        </p:nvSpPr>
        <p:spPr>
          <a:xfrm rot="5400000" flipV="1">
            <a:off x="573969" y="370002"/>
            <a:ext cx="93852" cy="58634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322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94594"/>
            <a:ext cx="9144000" cy="2477101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26108"/>
            <a:ext cx="9144000" cy="55399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Назарларыңызға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рахмет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2506" y="2001116"/>
            <a:ext cx="6991494" cy="1934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902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189929" cy="5143500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03615" y="2811122"/>
            <a:ext cx="1569603" cy="96217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52350" y="0"/>
            <a:ext cx="169165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6943" y="59799"/>
            <a:ext cx="5513529" cy="19933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6944" y="1962543"/>
            <a:ext cx="5513528" cy="626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15" y="948349"/>
            <a:ext cx="1534956" cy="130499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44032" y="2728794"/>
            <a:ext cx="5513529" cy="10665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63540" y="3260195"/>
            <a:ext cx="5513528" cy="50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144033" y="2742142"/>
            <a:ext cx="5513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</a:rPr>
              <a:t>Қазақстан </a:t>
            </a:r>
            <a:r>
              <a:rPr lang="ru-RU" sz="1100" dirty="0" err="1">
                <a:solidFill>
                  <a:prstClr val="black"/>
                </a:solidFill>
              </a:rPr>
              <a:t>Республикасында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кәсіпкерлік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саласында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жаңа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реттеушілік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саясатты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енгізу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жөніндегі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шаралар</a:t>
            </a:r>
            <a:r>
              <a:rPr lang="ru-RU" sz="1100" dirty="0">
                <a:solidFill>
                  <a:prstClr val="black"/>
                </a:solidFill>
              </a:rPr>
              <a:t> </a:t>
            </a:r>
            <a:r>
              <a:rPr lang="ru-RU" sz="1100" dirty="0" err="1">
                <a:solidFill>
                  <a:prstClr val="black"/>
                </a:solidFill>
              </a:rPr>
              <a:t>туралы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21196"/>
          <a:stretch/>
        </p:blipFill>
        <p:spPr bwMode="auto">
          <a:xfrm>
            <a:off x="366689" y="1098254"/>
            <a:ext cx="2361887" cy="228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36944" y="79298"/>
            <a:ext cx="551352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«</a:t>
            </a:r>
            <a:r>
              <a:rPr lang="ru-RU" sz="1100" dirty="0" err="1"/>
              <a:t>Келесі</a:t>
            </a:r>
            <a:r>
              <a:rPr lang="ru-RU" sz="1100" dirty="0"/>
              <a:t> </a:t>
            </a:r>
            <a:r>
              <a:rPr lang="ru-RU" sz="1100" dirty="0" err="1"/>
              <a:t>мәселе</a:t>
            </a:r>
            <a:r>
              <a:rPr lang="ru-RU" sz="1100" dirty="0"/>
              <a:t> – бизнес </a:t>
            </a:r>
            <a:r>
              <a:rPr lang="ru-RU" sz="1100" dirty="0" err="1"/>
              <a:t>ахуалы</a:t>
            </a:r>
            <a:r>
              <a:rPr lang="ru-RU" sz="1100" dirty="0"/>
              <a:t>. </a:t>
            </a:r>
            <a:r>
              <a:rPr lang="ru-RU" sz="1100" dirty="0" err="1"/>
              <a:t>Бұл</a:t>
            </a:r>
            <a:r>
              <a:rPr lang="ru-RU" sz="1100" dirty="0"/>
              <a:t> </a:t>
            </a:r>
            <a:r>
              <a:rPr lang="ru-RU" sz="1100" dirty="0" err="1"/>
              <a:t>сала­ны</a:t>
            </a:r>
            <a:r>
              <a:rPr lang="ru-RU" sz="1100" dirty="0"/>
              <a:t> </a:t>
            </a:r>
            <a:r>
              <a:rPr lang="ru-RU" sz="1100" dirty="0" err="1"/>
              <a:t>реформалау</a:t>
            </a:r>
            <a:r>
              <a:rPr lang="ru-RU" sz="1100" dirty="0"/>
              <a:t> </a:t>
            </a:r>
            <a:r>
              <a:rPr lang="ru-RU" sz="1100" dirty="0" err="1"/>
              <a:t>керек</a:t>
            </a:r>
            <a:r>
              <a:rPr lang="ru-RU" sz="1100" dirty="0"/>
              <a:t>. </a:t>
            </a:r>
            <a:r>
              <a:rPr lang="ru-RU" sz="1100" dirty="0" err="1"/>
              <a:t>Өйткені</a:t>
            </a:r>
            <a:r>
              <a:rPr lang="ru-RU" sz="1100" dirty="0"/>
              <a:t> </a:t>
            </a:r>
            <a:r>
              <a:rPr lang="ru-RU" sz="1100" dirty="0" err="1"/>
              <a:t>реттеу</a:t>
            </a:r>
            <a:r>
              <a:rPr lang="ru-RU" sz="1100" dirty="0"/>
              <a:t> </a:t>
            </a:r>
            <a:r>
              <a:rPr lang="ru-RU" sz="1100" dirty="0" err="1"/>
              <a:t>жүйесі</a:t>
            </a:r>
            <a:r>
              <a:rPr lang="ru-RU" sz="1100" dirty="0"/>
              <a:t> </a:t>
            </a:r>
            <a:r>
              <a:rPr lang="ru-RU" sz="1100" dirty="0" err="1"/>
              <a:t>әлі</a:t>
            </a:r>
            <a:r>
              <a:rPr lang="ru-RU" sz="1100" dirty="0"/>
              <a:t> де </a:t>
            </a:r>
            <a:r>
              <a:rPr lang="ru-RU" sz="1100" dirty="0" err="1"/>
              <a:t>болса</a:t>
            </a:r>
            <a:r>
              <a:rPr lang="ru-RU" sz="1100" dirty="0"/>
              <a:t> </a:t>
            </a:r>
            <a:r>
              <a:rPr lang="ru-RU" sz="1100" dirty="0" err="1"/>
              <a:t>қолайсыз</a:t>
            </a:r>
            <a:r>
              <a:rPr lang="ru-RU" sz="1100" dirty="0"/>
              <a:t>, </a:t>
            </a:r>
            <a:r>
              <a:rPr lang="ru-RU" sz="1100" dirty="0" err="1"/>
              <a:t>тіпті</a:t>
            </a:r>
            <a:r>
              <a:rPr lang="ru-RU" sz="1100" dirty="0"/>
              <a:t> </a:t>
            </a:r>
            <a:r>
              <a:rPr lang="ru-RU" sz="1100" dirty="0" err="1"/>
              <a:t>жазалаушы</a:t>
            </a:r>
            <a:r>
              <a:rPr lang="ru-RU" sz="1100" dirty="0"/>
              <a:t> </a:t>
            </a:r>
            <a:r>
              <a:rPr lang="ru-RU" sz="1100" dirty="0" err="1"/>
              <a:t>сипатынан</a:t>
            </a:r>
            <a:r>
              <a:rPr lang="ru-RU" sz="1100" dirty="0"/>
              <a:t> </a:t>
            </a:r>
            <a:r>
              <a:rPr lang="ru-RU" sz="1100" dirty="0" err="1"/>
              <a:t>арыла</a:t>
            </a:r>
            <a:r>
              <a:rPr lang="ru-RU" sz="1100" dirty="0"/>
              <a:t> </a:t>
            </a:r>
            <a:r>
              <a:rPr lang="ru-RU" sz="1100" dirty="0" err="1"/>
              <a:t>алмай</a:t>
            </a:r>
            <a:r>
              <a:rPr lang="ru-RU" sz="1100" dirty="0"/>
              <a:t> </a:t>
            </a:r>
            <a:r>
              <a:rPr lang="ru-RU" sz="1100" dirty="0" err="1"/>
              <a:t>отыр</a:t>
            </a:r>
            <a:r>
              <a:rPr lang="ru-RU" sz="1100" dirty="0"/>
              <a:t>. </a:t>
            </a:r>
            <a:r>
              <a:rPr lang="ru-RU" sz="1100" dirty="0" err="1"/>
              <a:t>Реттеушілік</a:t>
            </a:r>
            <a:r>
              <a:rPr lang="ru-RU" sz="1100" dirty="0"/>
              <a:t> </a:t>
            </a:r>
            <a:r>
              <a:rPr lang="ru-RU" sz="1100" dirty="0" err="1"/>
              <a:t>саясаттың</a:t>
            </a:r>
            <a:r>
              <a:rPr lang="ru-RU" sz="1100" dirty="0"/>
              <a:t> </a:t>
            </a:r>
            <a:r>
              <a:rPr lang="ru-RU" sz="1100" dirty="0" err="1"/>
              <a:t>негізгі</a:t>
            </a:r>
            <a:r>
              <a:rPr lang="ru-RU" sz="1100" dirty="0"/>
              <a:t> </a:t>
            </a:r>
            <a:r>
              <a:rPr lang="ru-RU" sz="1100" dirty="0" err="1"/>
              <a:t>қағи­дат­­­тарын</a:t>
            </a:r>
            <a:r>
              <a:rPr lang="ru-RU" sz="1100" dirty="0"/>
              <a:t> </a:t>
            </a:r>
            <a:r>
              <a:rPr lang="ru-RU" sz="1100" dirty="0" err="1"/>
              <a:t>өзгерту</a:t>
            </a:r>
            <a:r>
              <a:rPr lang="ru-RU" sz="1100" dirty="0"/>
              <a:t> </a:t>
            </a:r>
            <a:r>
              <a:rPr lang="ru-RU" sz="1100" dirty="0" err="1"/>
              <a:t>қажет</a:t>
            </a:r>
            <a:r>
              <a:rPr lang="ru-RU" sz="1100" dirty="0"/>
              <a:t>. Мемлекеттік </a:t>
            </a:r>
            <a:r>
              <a:rPr lang="ru-RU" sz="1100" dirty="0" err="1"/>
              <a:t>рет­­­теу­ге</a:t>
            </a:r>
            <a:r>
              <a:rPr lang="ru-RU" sz="1100" dirty="0"/>
              <a:t> </a:t>
            </a:r>
            <a:r>
              <a:rPr lang="ru-RU" sz="1100" dirty="0" err="1"/>
              <a:t>азаматтардың</a:t>
            </a:r>
            <a:r>
              <a:rPr lang="ru-RU" sz="1100" dirty="0"/>
              <a:t> </a:t>
            </a:r>
            <a:r>
              <a:rPr lang="ru-RU" sz="1100" dirty="0" err="1"/>
              <a:t>денсаулығын</a:t>
            </a:r>
            <a:r>
              <a:rPr lang="ru-RU" sz="1100" dirty="0"/>
              <a:t> </a:t>
            </a:r>
            <a:r>
              <a:rPr lang="ru-RU" sz="1100" dirty="0" err="1"/>
              <a:t>жә­не</a:t>
            </a:r>
            <a:r>
              <a:rPr lang="ru-RU" sz="1100" dirty="0"/>
              <a:t> </a:t>
            </a:r>
            <a:r>
              <a:rPr lang="ru-RU" sz="1100" dirty="0" err="1"/>
              <a:t>эко­логияны</a:t>
            </a:r>
            <a:r>
              <a:rPr lang="ru-RU" sz="1100" dirty="0"/>
              <a:t> </a:t>
            </a:r>
            <a:r>
              <a:rPr lang="ru-RU" sz="1100" dirty="0" err="1"/>
              <a:t>қорғау</a:t>
            </a:r>
            <a:r>
              <a:rPr lang="ru-RU" sz="1100" dirty="0"/>
              <a:t> </a:t>
            </a:r>
            <a:r>
              <a:rPr lang="ru-RU" sz="1100" dirty="0" err="1"/>
              <a:t>үшін</a:t>
            </a:r>
            <a:r>
              <a:rPr lang="ru-RU" sz="1100" dirty="0"/>
              <a:t> </a:t>
            </a:r>
            <a:r>
              <a:rPr lang="ru-RU" sz="1100" dirty="0" err="1"/>
              <a:t>ғана</a:t>
            </a:r>
            <a:r>
              <a:rPr lang="ru-RU" sz="1100" dirty="0"/>
              <a:t> </a:t>
            </a:r>
            <a:r>
              <a:rPr lang="ru-RU" sz="1100" dirty="0" err="1"/>
              <a:t>жол</a:t>
            </a:r>
            <a:r>
              <a:rPr lang="ru-RU" sz="1100" dirty="0"/>
              <a:t> </a:t>
            </a:r>
            <a:r>
              <a:rPr lang="ru-RU" sz="1100" dirty="0" err="1"/>
              <a:t>бері­леді</a:t>
            </a:r>
            <a:r>
              <a:rPr lang="ru-RU" sz="1100" dirty="0"/>
              <a:t>. </a:t>
            </a:r>
            <a:r>
              <a:rPr lang="ru-RU" sz="1100" dirty="0" err="1"/>
              <a:t>Заң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r>
              <a:rPr lang="ru-RU" sz="1100" dirty="0"/>
              <a:t> да, </a:t>
            </a:r>
            <a:r>
              <a:rPr lang="ru-RU" sz="1100" dirty="0" err="1"/>
              <a:t>тәжірибе</a:t>
            </a:r>
            <a:r>
              <a:rPr lang="ru-RU" sz="1100" dirty="0"/>
              <a:t> </a:t>
            </a:r>
            <a:r>
              <a:rPr lang="ru-RU" sz="1100" dirty="0" err="1"/>
              <a:t>жүзінде</a:t>
            </a:r>
            <a:r>
              <a:rPr lang="ru-RU" sz="1100" dirty="0"/>
              <a:t> де </a:t>
            </a:r>
            <a:r>
              <a:rPr lang="ru-RU" sz="1100" dirty="0" err="1"/>
              <a:t>нақты</a:t>
            </a:r>
            <a:r>
              <a:rPr lang="ru-RU" sz="1100" dirty="0"/>
              <a:t> </a:t>
            </a:r>
            <a:r>
              <a:rPr lang="ru-RU" sz="1100" dirty="0" err="1"/>
              <a:t>болмыстың</a:t>
            </a:r>
            <a:r>
              <a:rPr lang="ru-RU" sz="1100" dirty="0"/>
              <a:t> </a:t>
            </a:r>
            <a:r>
              <a:rPr lang="ru-RU" sz="1100" dirty="0" err="1"/>
              <a:t>қасаң</a:t>
            </a:r>
            <a:r>
              <a:rPr lang="ru-RU" sz="1100" dirty="0"/>
              <a:t> </a:t>
            </a:r>
            <a:r>
              <a:rPr lang="ru-RU" sz="1100" dirty="0" err="1"/>
              <a:t>формадан</a:t>
            </a:r>
            <a:r>
              <a:rPr lang="ru-RU" sz="1100" dirty="0"/>
              <a:t> </a:t>
            </a:r>
            <a:r>
              <a:rPr lang="ru-RU" sz="1100" dirty="0" err="1"/>
              <a:t>артықшылығы</a:t>
            </a:r>
            <a:r>
              <a:rPr lang="ru-RU" sz="1100" dirty="0"/>
              <a:t> бар </a:t>
            </a:r>
            <a:r>
              <a:rPr lang="ru-RU" sz="1100" dirty="0" err="1"/>
              <a:t>екенін</a:t>
            </a:r>
            <a:r>
              <a:rPr lang="ru-RU" sz="1100" dirty="0"/>
              <a:t>, </a:t>
            </a:r>
            <a:r>
              <a:rPr lang="ru-RU" sz="1100" dirty="0" err="1"/>
              <a:t>ақыл</a:t>
            </a:r>
            <a:r>
              <a:rPr lang="ru-RU" sz="1100" dirty="0"/>
              <a:t>-ой мен </a:t>
            </a:r>
            <a:r>
              <a:rPr lang="ru-RU" sz="1100" dirty="0" err="1"/>
              <a:t>мән-мазмұнның</a:t>
            </a:r>
            <a:r>
              <a:rPr lang="ru-RU" sz="1100" dirty="0"/>
              <a:t> </a:t>
            </a:r>
            <a:r>
              <a:rPr lang="ru-RU" sz="1100" dirty="0" err="1"/>
              <a:t>қатаң</a:t>
            </a:r>
            <a:r>
              <a:rPr lang="ru-RU" sz="1100" dirty="0"/>
              <a:t> </a:t>
            </a:r>
            <a:r>
              <a:rPr lang="ru-RU" sz="1100" dirty="0" err="1"/>
              <a:t>заң</a:t>
            </a:r>
            <a:r>
              <a:rPr lang="ru-RU" sz="1100" dirty="0"/>
              <a:t> </a:t>
            </a:r>
            <a:r>
              <a:rPr lang="ru-RU" sz="1100" dirty="0" err="1"/>
              <a:t>нормаларынан</a:t>
            </a:r>
            <a:r>
              <a:rPr lang="ru-RU" sz="1100" dirty="0"/>
              <a:t> </a:t>
            </a:r>
            <a:r>
              <a:rPr lang="ru-RU" sz="1100" dirty="0" err="1"/>
              <a:t>басым</a:t>
            </a:r>
            <a:r>
              <a:rPr lang="ru-RU" sz="1100" dirty="0"/>
              <a:t> </a:t>
            </a:r>
            <a:r>
              <a:rPr lang="ru-RU" sz="1100" dirty="0" err="1"/>
              <a:t>түсу</a:t>
            </a:r>
            <a:r>
              <a:rPr lang="ru-RU" sz="1100" dirty="0"/>
              <a:t> </a:t>
            </a:r>
            <a:r>
              <a:rPr lang="ru-RU" sz="1100" dirty="0" err="1"/>
              <a:t>мүмкіндігін</a:t>
            </a:r>
            <a:r>
              <a:rPr lang="ru-RU" sz="1100" dirty="0"/>
              <a:t> </a:t>
            </a:r>
            <a:r>
              <a:rPr lang="ru-RU" sz="1100" dirty="0" err="1"/>
              <a:t>ескерген</a:t>
            </a:r>
            <a:r>
              <a:rPr lang="ru-RU" sz="1100" dirty="0"/>
              <a:t> </a:t>
            </a:r>
            <a:r>
              <a:rPr lang="ru-RU" sz="1100" dirty="0" err="1"/>
              <a:t>жөн</a:t>
            </a:r>
            <a:r>
              <a:rPr lang="ru-RU" sz="1100" dirty="0"/>
              <a:t>. </a:t>
            </a:r>
            <a:r>
              <a:rPr lang="ru-RU" sz="1100" dirty="0" err="1"/>
              <a:t>Тексеру</a:t>
            </a:r>
            <a:r>
              <a:rPr lang="ru-RU" sz="1100" dirty="0"/>
              <a:t> </a:t>
            </a:r>
            <a:r>
              <a:rPr lang="ru-RU" sz="1100" dirty="0" err="1"/>
              <a:t>жүргізуге</a:t>
            </a:r>
            <a:r>
              <a:rPr lang="ru-RU" sz="1100" dirty="0"/>
              <a:t> </a:t>
            </a:r>
            <a:r>
              <a:rPr lang="ru-RU" sz="1100" dirty="0" err="1"/>
              <a:t>тыйым</a:t>
            </a:r>
            <a:r>
              <a:rPr lang="ru-RU" sz="1100" dirty="0"/>
              <a:t> </a:t>
            </a:r>
            <a:r>
              <a:rPr lang="ru-RU" sz="1100" dirty="0" err="1"/>
              <a:t>салған</a:t>
            </a:r>
            <a:r>
              <a:rPr lang="ru-RU" sz="1100" dirty="0"/>
              <a:t> </a:t>
            </a:r>
            <a:r>
              <a:rPr lang="ru-RU" sz="1100" dirty="0" err="1"/>
              <a:t>үш</a:t>
            </a:r>
            <a:r>
              <a:rPr lang="ru-RU" sz="1100" dirty="0"/>
              <a:t> </a:t>
            </a:r>
            <a:r>
              <a:rPr lang="ru-RU" sz="1100" dirty="0" err="1"/>
              <a:t>жылдық</a:t>
            </a:r>
            <a:r>
              <a:rPr lang="ru-RU" sz="1100" dirty="0"/>
              <a:t> мораторий </a:t>
            </a:r>
            <a:r>
              <a:rPr lang="ru-RU" sz="1100" dirty="0" err="1"/>
              <a:t>осындай</a:t>
            </a:r>
            <a:r>
              <a:rPr lang="ru-RU" sz="1100" dirty="0"/>
              <a:t> </a:t>
            </a:r>
            <a:r>
              <a:rPr lang="ru-RU" sz="1100" dirty="0" err="1"/>
              <a:t>реттеу</a:t>
            </a:r>
            <a:r>
              <a:rPr lang="ru-RU" sz="1100" dirty="0"/>
              <a:t> </a:t>
            </a:r>
            <a:r>
              <a:rPr lang="ru-RU" sz="1100" dirty="0" err="1"/>
              <a:t>жүйесін</a:t>
            </a:r>
            <a:r>
              <a:rPr lang="ru-RU" sz="1100" dirty="0"/>
              <a:t> </a:t>
            </a:r>
            <a:r>
              <a:rPr lang="ru-RU" sz="1100" dirty="0" err="1"/>
              <a:t>жаңадан</a:t>
            </a:r>
            <a:r>
              <a:rPr lang="ru-RU" sz="1100" dirty="0"/>
              <a:t> </a:t>
            </a:r>
            <a:r>
              <a:rPr lang="ru-RU" sz="1100" dirty="0" err="1"/>
              <a:t>енгізуге</a:t>
            </a:r>
            <a:r>
              <a:rPr lang="ru-RU" sz="1100" dirty="0"/>
              <a:t> </a:t>
            </a:r>
            <a:r>
              <a:rPr lang="ru-RU" sz="1100" dirty="0" err="1"/>
              <a:t>жол</a:t>
            </a:r>
            <a:r>
              <a:rPr lang="ru-RU" sz="1100" dirty="0"/>
              <a:t> </a:t>
            </a:r>
            <a:r>
              <a:rPr lang="ru-RU" sz="1100" dirty="0" err="1"/>
              <a:t>ашады</a:t>
            </a:r>
            <a:r>
              <a:rPr lang="ru-RU" sz="1100" dirty="0"/>
              <a:t>. </a:t>
            </a:r>
            <a:r>
              <a:rPr lang="ru-RU" sz="1100" dirty="0" err="1"/>
              <a:t>Бұл</a:t>
            </a:r>
            <a:r>
              <a:rPr lang="ru-RU" sz="1100" dirty="0"/>
              <a:t> </a:t>
            </a:r>
            <a:r>
              <a:rPr lang="ru-RU" sz="1100" dirty="0" err="1"/>
              <a:t>ретте</a:t>
            </a:r>
            <a:r>
              <a:rPr lang="ru-RU" sz="1100" dirty="0"/>
              <a:t> </a:t>
            </a:r>
            <a:r>
              <a:rPr lang="ru-RU" sz="1100" dirty="0" err="1"/>
              <a:t>сыбайлас</a:t>
            </a:r>
            <a:r>
              <a:rPr lang="ru-RU" sz="1100" dirty="0"/>
              <a:t> </a:t>
            </a:r>
            <a:r>
              <a:rPr lang="ru-RU" sz="1100" dirty="0" err="1"/>
              <a:t>жемқорлық</a:t>
            </a:r>
            <a:r>
              <a:rPr lang="ru-RU" sz="1100" dirty="0"/>
              <a:t> </a:t>
            </a:r>
            <a:r>
              <a:rPr lang="ru-RU" sz="1100" dirty="0" err="1"/>
              <a:t>мей­лінше</a:t>
            </a:r>
            <a:r>
              <a:rPr lang="ru-RU" sz="1100" dirty="0"/>
              <a:t> </a:t>
            </a:r>
            <a:r>
              <a:rPr lang="ru-RU" sz="1100" dirty="0" err="1"/>
              <a:t>жиі</a:t>
            </a:r>
            <a:r>
              <a:rPr lang="ru-RU" sz="1100" dirty="0"/>
              <a:t> </a:t>
            </a:r>
            <a:r>
              <a:rPr lang="ru-RU" sz="1100" dirty="0" err="1"/>
              <a:t>туындайтын</a:t>
            </a:r>
            <a:r>
              <a:rPr lang="ru-RU" sz="1100" dirty="0"/>
              <a:t> </a:t>
            </a:r>
            <a:r>
              <a:rPr lang="ru-RU" sz="1100" dirty="0" err="1"/>
              <a:t>сәулет-құрылыс</a:t>
            </a:r>
            <a:r>
              <a:rPr lang="ru-RU" sz="1100" dirty="0"/>
              <a:t> </a:t>
            </a:r>
            <a:r>
              <a:rPr lang="ru-RU" sz="1100" dirty="0" err="1"/>
              <a:t>қыз­меті</a:t>
            </a:r>
            <a:r>
              <a:rPr lang="ru-RU" sz="1100" dirty="0"/>
              <a:t>, </a:t>
            </a:r>
            <a:r>
              <a:rPr lang="ru-RU" sz="1100" dirty="0" err="1"/>
              <a:t>санитарлық-эпидемиялық</a:t>
            </a:r>
            <a:r>
              <a:rPr lang="ru-RU" sz="1100" dirty="0"/>
              <a:t> </a:t>
            </a:r>
            <a:r>
              <a:rPr lang="ru-RU" sz="1100" dirty="0" err="1"/>
              <a:t>қадағалау</a:t>
            </a:r>
            <a:r>
              <a:rPr lang="ru-RU" sz="1100" dirty="0"/>
              <a:t>, ветеринария, </a:t>
            </a:r>
            <a:r>
              <a:rPr lang="ru-RU" sz="1100" dirty="0" err="1"/>
              <a:t>сертификаттау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басқа</a:t>
            </a:r>
            <a:r>
              <a:rPr lang="ru-RU" sz="1100" dirty="0"/>
              <a:t> да </a:t>
            </a:r>
            <a:r>
              <a:rPr lang="ru-RU" sz="1100" dirty="0" err="1"/>
              <a:t>салалардан</a:t>
            </a:r>
            <a:r>
              <a:rPr lang="ru-RU" sz="1100" dirty="0"/>
              <a:t> </a:t>
            </a:r>
            <a:r>
              <a:rPr lang="ru-RU" sz="1100" dirty="0" err="1"/>
              <a:t>бастау</a:t>
            </a:r>
            <a:r>
              <a:rPr lang="ru-RU" sz="1100" dirty="0"/>
              <a:t> </a:t>
            </a:r>
            <a:r>
              <a:rPr lang="ru-RU" sz="1100" dirty="0" err="1"/>
              <a:t>керек</a:t>
            </a:r>
            <a:r>
              <a:rPr lang="ru-RU" sz="1100" dirty="0"/>
              <a:t>.</a:t>
            </a:r>
            <a:r>
              <a:rPr lang="ru-RU" sz="1100" dirty="0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033" y="3260195"/>
            <a:ext cx="54150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Қазақстан 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Республикасы</a:t>
            </a:r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Президентінің</a:t>
            </a:r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Жарлығы</a:t>
            </a:r>
            <a:endParaRPr lang="ru-RU" sz="11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r"/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31 </a:t>
            </a:r>
            <a:r>
              <a:rPr lang="ru-RU" sz="1100" i="1" dirty="0" err="1">
                <a:solidFill>
                  <a:srgbClr val="1F497D">
                    <a:lumMod val="75000"/>
                  </a:srgbClr>
                </a:solidFill>
              </a:rPr>
              <a:t>желтоқсан</a:t>
            </a:r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 2020 </a:t>
            </a:r>
            <a:r>
              <a:rPr lang="ru-RU" sz="1100" i="1" dirty="0" err="1">
                <a:solidFill>
                  <a:srgbClr val="1F497D">
                    <a:lumMod val="75000"/>
                  </a:srgbClr>
                </a:solidFill>
              </a:rPr>
              <a:t>жыл</a:t>
            </a:r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 N 483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6648" y="1975709"/>
            <a:ext cx="54150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1100" b="1" i="1" dirty="0">
                <a:solidFill>
                  <a:srgbClr val="1F497D">
                    <a:lumMod val="75000"/>
                  </a:srgbClr>
                </a:solidFill>
              </a:rPr>
              <a:t>Мемлекет басшысының Жолдауынан</a:t>
            </a:r>
            <a:endParaRPr lang="ru-RU" sz="11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r"/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«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Жаңа</a:t>
            </a:r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жағдайдағы</a:t>
            </a:r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 Қазақстан: 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іс-қимыл</a:t>
            </a:r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кезеңі</a:t>
            </a:r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»</a:t>
            </a:r>
          </a:p>
          <a:p>
            <a:pPr algn="r"/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1 </a:t>
            </a:r>
            <a:r>
              <a:rPr lang="ru-RU" sz="1100" i="1" dirty="0" err="1">
                <a:solidFill>
                  <a:srgbClr val="1F497D">
                    <a:lumMod val="75000"/>
                  </a:srgbClr>
                </a:solidFill>
              </a:rPr>
              <a:t>қыркүйек</a:t>
            </a:r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 2020 </a:t>
            </a:r>
            <a:r>
              <a:rPr lang="ru-RU" sz="1100" i="1" dirty="0" err="1">
                <a:solidFill>
                  <a:srgbClr val="1F497D">
                    <a:lumMod val="75000"/>
                  </a:srgbClr>
                </a:solidFill>
              </a:rPr>
              <a:t>жыл</a:t>
            </a:r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80" y="4771142"/>
            <a:ext cx="2133600" cy="273844"/>
          </a:xfrm>
        </p:spPr>
        <p:txBody>
          <a:bodyPr/>
          <a:lstStyle/>
          <a:p>
            <a:pPr algn="r"/>
            <a:fld id="{A907081D-3F59-4A16-8081-8F85BBB57413}" type="slidenum">
              <a:rPr lang="ru-RU" sz="1200" smtClean="0"/>
              <a:pPr algn="r"/>
              <a:t>2</a:t>
            </a:fld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44033" y="3911253"/>
            <a:ext cx="5513529" cy="106658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44032" y="3911253"/>
            <a:ext cx="5513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«Қазақстан </a:t>
            </a:r>
            <a:r>
              <a:rPr lang="ru-RU" sz="1100" dirty="0" err="1"/>
              <a:t>Республикасының</a:t>
            </a:r>
            <a:r>
              <a:rPr lang="ru-RU" sz="1100" dirty="0"/>
              <a:t> </a:t>
            </a:r>
            <a:r>
              <a:rPr lang="ru-RU" sz="1100" dirty="0" err="1"/>
              <a:t>кейбір</a:t>
            </a:r>
            <a:r>
              <a:rPr lang="ru-RU" sz="1100" dirty="0"/>
              <a:t> </a:t>
            </a:r>
            <a:r>
              <a:rPr lang="ru-RU" sz="1100" dirty="0" err="1"/>
              <a:t>заңнамалық</a:t>
            </a:r>
            <a:r>
              <a:rPr lang="ru-RU" sz="1100" dirty="0"/>
              <a:t> </a:t>
            </a:r>
            <a:r>
              <a:rPr lang="ru-RU" sz="1100" dirty="0" err="1"/>
              <a:t>актілеріне</a:t>
            </a:r>
            <a:r>
              <a:rPr lang="ru-RU" sz="1100" dirty="0"/>
              <a:t> </a:t>
            </a:r>
            <a:r>
              <a:rPr lang="ru-RU" sz="1100" dirty="0" err="1"/>
              <a:t>кәсіпкерлік</a:t>
            </a:r>
            <a:r>
              <a:rPr lang="ru-RU" sz="1100" dirty="0"/>
              <a:t> </a:t>
            </a:r>
            <a:r>
              <a:rPr lang="ru-RU" sz="1100" dirty="0" err="1"/>
              <a:t>қызмет</a:t>
            </a:r>
            <a:r>
              <a:rPr lang="ru-RU" sz="1100" dirty="0"/>
              <a:t> </a:t>
            </a:r>
            <a:r>
              <a:rPr lang="ru-RU" sz="1100" dirty="0" err="1"/>
              <a:t>саласында</a:t>
            </a:r>
            <a:r>
              <a:rPr lang="ru-RU" sz="1100" dirty="0"/>
              <a:t> </a:t>
            </a:r>
            <a:r>
              <a:rPr lang="ru-RU" sz="1100" dirty="0" err="1"/>
              <a:t>жаңа</a:t>
            </a:r>
            <a:r>
              <a:rPr lang="ru-RU" sz="1100" dirty="0"/>
              <a:t> </a:t>
            </a:r>
            <a:r>
              <a:rPr lang="ru-RU" sz="1100" dirty="0" err="1"/>
              <a:t>реттеушілік</a:t>
            </a:r>
            <a:r>
              <a:rPr lang="ru-RU" sz="1100" dirty="0"/>
              <a:t> </a:t>
            </a:r>
            <a:r>
              <a:rPr lang="ru-RU" sz="1100" dirty="0" err="1"/>
              <a:t>саясатты</a:t>
            </a:r>
            <a:r>
              <a:rPr lang="ru-RU" sz="1100" dirty="0"/>
              <a:t> </a:t>
            </a:r>
            <a:r>
              <a:rPr lang="ru-RU" sz="1100" dirty="0" err="1"/>
              <a:t>ендіру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Қазақстан </a:t>
            </a:r>
            <a:r>
              <a:rPr lang="ru-RU" sz="1100" dirty="0" err="1"/>
              <a:t>Республикасы</a:t>
            </a:r>
            <a:r>
              <a:rPr lang="ru-RU" sz="1100" dirty="0"/>
              <a:t> </a:t>
            </a:r>
            <a:r>
              <a:rPr lang="ru-RU" sz="1100" dirty="0" err="1"/>
              <a:t>ішкі</a:t>
            </a:r>
            <a:r>
              <a:rPr lang="ru-RU" sz="1100" dirty="0"/>
              <a:t> </a:t>
            </a:r>
            <a:r>
              <a:rPr lang="ru-RU" sz="1100" dirty="0" err="1"/>
              <a:t>істер</a:t>
            </a:r>
            <a:r>
              <a:rPr lang="ru-RU" sz="1100" dirty="0"/>
              <a:t> </a:t>
            </a:r>
            <a:r>
              <a:rPr lang="ru-RU" sz="1100" dirty="0" err="1"/>
              <a:t>органдарының</a:t>
            </a:r>
            <a:r>
              <a:rPr lang="ru-RU" sz="1100" dirty="0"/>
              <a:t> </a:t>
            </a:r>
            <a:r>
              <a:rPr lang="ru-RU" sz="1100" dirty="0" err="1"/>
              <a:t>жекелеген</a:t>
            </a:r>
            <a:r>
              <a:rPr lang="ru-RU" sz="1100" dirty="0"/>
              <a:t> </a:t>
            </a:r>
            <a:r>
              <a:rPr lang="ru-RU" sz="1100" dirty="0" err="1"/>
              <a:t>функцияларын</a:t>
            </a:r>
            <a:r>
              <a:rPr lang="ru-RU" sz="1100" dirty="0"/>
              <a:t> </a:t>
            </a:r>
            <a:r>
              <a:rPr lang="ru-RU" sz="1100" dirty="0" err="1"/>
              <a:t>қайта</a:t>
            </a:r>
            <a:r>
              <a:rPr lang="ru-RU" sz="1100" dirty="0"/>
              <a:t> </a:t>
            </a:r>
            <a:r>
              <a:rPr lang="ru-RU" sz="1100" dirty="0" err="1"/>
              <a:t>бөлу</a:t>
            </a:r>
            <a:r>
              <a:rPr lang="ru-RU" sz="1100" dirty="0"/>
              <a:t> </a:t>
            </a:r>
            <a:r>
              <a:rPr lang="ru-RU" sz="1100" dirty="0" err="1"/>
              <a:t>мәселелері</a:t>
            </a:r>
            <a:r>
              <a:rPr lang="ru-RU" sz="1100" dirty="0"/>
              <a:t> </a:t>
            </a:r>
            <a:r>
              <a:rPr lang="ru-RU" sz="1100" dirty="0" err="1"/>
              <a:t>бойынша</a:t>
            </a:r>
            <a:r>
              <a:rPr lang="ru-RU" sz="1100" dirty="0"/>
              <a:t> </a:t>
            </a:r>
            <a:r>
              <a:rPr lang="ru-RU" sz="1100" dirty="0" err="1"/>
              <a:t>өзгерістер</a:t>
            </a:r>
            <a:r>
              <a:rPr lang="ru-RU" sz="1100" dirty="0"/>
              <a:t> мен </a:t>
            </a:r>
            <a:r>
              <a:rPr lang="ru-RU" sz="1100" dirty="0" err="1"/>
              <a:t>толықтырулар</a:t>
            </a:r>
            <a:r>
              <a:rPr lang="ru-RU" sz="1100" dirty="0"/>
              <a:t> </a:t>
            </a:r>
            <a:r>
              <a:rPr lang="ru-RU" sz="1100" dirty="0" err="1"/>
              <a:t>енгізу</a:t>
            </a:r>
            <a:r>
              <a:rPr lang="ru-RU" sz="1100" dirty="0"/>
              <a:t> </a:t>
            </a:r>
            <a:r>
              <a:rPr lang="ru-RU" sz="1100" dirty="0" err="1"/>
              <a:t>туралы</a:t>
            </a:r>
            <a:r>
              <a:rPr lang="ru-RU" sz="1100" dirty="0"/>
              <a:t>»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32295" y="4640335"/>
            <a:ext cx="5513528" cy="50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50888" y="4673814"/>
            <a:ext cx="541505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Қазақстан 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Республикасының</a:t>
            </a:r>
            <a:r>
              <a:rPr lang="ru-RU" sz="1100" b="1" i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1100" b="1" i="1" dirty="0" err="1">
                <a:solidFill>
                  <a:srgbClr val="1F497D">
                    <a:lumMod val="75000"/>
                  </a:srgbClr>
                </a:solidFill>
              </a:rPr>
              <a:t>Заңы</a:t>
            </a:r>
            <a:endParaRPr lang="ru-RU" sz="1100" b="1" i="1" dirty="0">
              <a:solidFill>
                <a:srgbClr val="1F497D">
                  <a:lumMod val="75000"/>
                </a:srgbClr>
              </a:solidFill>
            </a:endParaRPr>
          </a:p>
          <a:p>
            <a:pPr algn="r"/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30 </a:t>
            </a:r>
            <a:r>
              <a:rPr lang="ru-RU" sz="1100" i="1" dirty="0" err="1">
                <a:solidFill>
                  <a:srgbClr val="1F497D">
                    <a:lumMod val="75000"/>
                  </a:srgbClr>
                </a:solidFill>
              </a:rPr>
              <a:t>желтоқсан</a:t>
            </a:r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  2021 </a:t>
            </a:r>
            <a:r>
              <a:rPr lang="ru-RU" sz="1100" i="1" dirty="0" err="1">
                <a:solidFill>
                  <a:srgbClr val="1F497D">
                    <a:lumMod val="75000"/>
                  </a:srgbClr>
                </a:solidFill>
              </a:rPr>
              <a:t>жыл</a:t>
            </a:r>
            <a:r>
              <a:rPr lang="ru-RU" sz="1100" i="1" dirty="0">
                <a:solidFill>
                  <a:srgbClr val="1F497D">
                    <a:lumMod val="75000"/>
                  </a:srgbClr>
                </a:solidFill>
              </a:rPr>
              <a:t> N 95-</a:t>
            </a:r>
            <a:r>
              <a:rPr lang="en-US" sz="1100" i="1" dirty="0">
                <a:solidFill>
                  <a:srgbClr val="1F497D">
                    <a:lumMod val="75000"/>
                  </a:srgbClr>
                </a:solidFill>
              </a:rPr>
              <a:t>VII</a:t>
            </a:r>
            <a:endParaRPr lang="en-US" sz="1100" dirty="0"/>
          </a:p>
          <a:p>
            <a:pPr algn="r"/>
            <a:endParaRPr lang="ru-RU" sz="1100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8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826270D9-232C-484E-9B56-0FBFF83FFA8D}"/>
              </a:ext>
            </a:extLst>
          </p:cNvPr>
          <p:cNvSpPr/>
          <p:nvPr/>
        </p:nvSpPr>
        <p:spPr>
          <a:xfrm>
            <a:off x="-18280" y="4733806"/>
            <a:ext cx="9180560" cy="40969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63FB468-2A79-4F13-B1B8-FE62602BDB76}"/>
              </a:ext>
            </a:extLst>
          </p:cNvPr>
          <p:cNvSpPr/>
          <p:nvPr/>
        </p:nvSpPr>
        <p:spPr>
          <a:xfrm>
            <a:off x="5820033" y="960196"/>
            <a:ext cx="3286149" cy="5746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CE5D1A6-2256-4665-AE18-CF02B0A126F8}"/>
              </a:ext>
            </a:extLst>
          </p:cNvPr>
          <p:cNvSpPr/>
          <p:nvPr/>
        </p:nvSpPr>
        <p:spPr>
          <a:xfrm>
            <a:off x="83183" y="1017803"/>
            <a:ext cx="2952240" cy="5746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graphicFrame>
        <p:nvGraphicFramePr>
          <p:cNvPr id="249" name="Диаграмма 248">
            <a:extLst>
              <a:ext uri="{FF2B5EF4-FFF2-40B4-BE49-F238E27FC236}">
                <a16:creationId xmlns:a16="http://schemas.microsoft.com/office/drawing/2014/main" id="{6A96F87E-57F8-4B9B-98C8-5253102C4862}"/>
              </a:ext>
            </a:extLst>
          </p:cNvPr>
          <p:cNvGraphicFramePr>
            <a:graphicFrameLocks/>
          </p:cNvGraphicFramePr>
          <p:nvPr/>
        </p:nvGraphicFramePr>
        <p:xfrm>
          <a:off x="1487294" y="3786125"/>
          <a:ext cx="6104482" cy="149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9144000" cy="582739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75" y="285694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72582" y="4814769"/>
            <a:ext cx="2133600" cy="273844"/>
          </a:xfrm>
        </p:spPr>
        <p:txBody>
          <a:bodyPr/>
          <a:lstStyle/>
          <a:p>
            <a:pPr algn="r"/>
            <a:fld id="{A907081D-3F59-4A16-8081-8F85BBB57413}" type="slidenum">
              <a:rPr lang="ru-RU" sz="1000" smtClean="0"/>
              <a:pPr algn="r"/>
              <a:t>3</a:t>
            </a:fld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335" y="382684"/>
            <a:ext cx="8410622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4D7F"/>
                </a:solidFill>
              </a:rPr>
              <a:t> КӘСІПКЕРЛІК ҚЫЗМЕТТІ МЕМЛЕКЕТТІК РЕТТЕУДІ ЖЕТІЛДІРУ</a:t>
            </a:r>
          </a:p>
        </p:txBody>
      </p:sp>
      <p:sp>
        <p:nvSpPr>
          <p:cNvPr id="100" name="Прямоугольный треугольник 99"/>
          <p:cNvSpPr/>
          <p:nvPr/>
        </p:nvSpPr>
        <p:spPr>
          <a:xfrm rot="5400000" flipV="1">
            <a:off x="629838" y="529182"/>
            <a:ext cx="133088" cy="646591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65" name="Прямоугольник 1">
            <a:extLst>
              <a:ext uri="{FF2B5EF4-FFF2-40B4-BE49-F238E27FC236}">
                <a16:creationId xmlns:a16="http://schemas.microsoft.com/office/drawing/2014/main" id="{7EE546C3-91A3-4BE2-8E71-37C32C9F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897" y="2901729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ru-RU" sz="24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altLang="ru-RU" sz="24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96" name="Shape 656">
            <a:extLst>
              <a:ext uri="{FF2B5EF4-FFF2-40B4-BE49-F238E27FC236}">
                <a16:creationId xmlns:a16="http://schemas.microsoft.com/office/drawing/2014/main" id="{4C0AFC8D-3A1C-4368-8C30-9E2130756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099" y="1603815"/>
            <a:ext cx="372763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0" tIns="34271" rIns="68560" bIns="3427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4A7A"/>
              </a:buClr>
              <a:buSzPts val="2200"/>
              <a:buFontTx/>
              <a:buNone/>
            </a:pPr>
            <a:r>
              <a:rPr lang="ru-RU" altLang="ru-RU" sz="1350" b="1" dirty="0">
                <a:solidFill>
                  <a:srgbClr val="00548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ЖҮРГІЗІЛГЕН РЕФОРМАЛАРДЫҢ ӘСЕРІ</a:t>
            </a:r>
            <a:endParaRPr lang="ru-RU" altLang="ru-RU" sz="1350" b="1" dirty="0">
              <a:solidFill>
                <a:srgbClr val="005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Shape 656">
            <a:extLst>
              <a:ext uri="{FF2B5EF4-FFF2-40B4-BE49-F238E27FC236}">
                <a16:creationId xmlns:a16="http://schemas.microsoft.com/office/drawing/2014/main" id="{9C9ECE0A-3B75-41FB-9D2B-0E90F4ED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33" y="1939397"/>
            <a:ext cx="1612996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0" tIns="34271" rIns="68560" bIns="3427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4A7A"/>
              </a:buClr>
              <a:buSzPts val="2200"/>
              <a:buFontTx/>
              <a:buNone/>
            </a:pPr>
            <a:r>
              <a:rPr lang="ru-RU" altLang="ru-RU" sz="1050" b="1" u="sng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Рұқсаттар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саны </a:t>
            </a:r>
            <a:r>
              <a:rPr lang="ru-RU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74%</a:t>
            </a:r>
            <a:r>
              <a:rPr lang="ru-RU" alt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немесе</a:t>
            </a:r>
            <a:r>
              <a:rPr lang="ru-RU" altLang="ru-RU" sz="1050" dirty="0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828-і </a:t>
            </a:r>
            <a:r>
              <a:rPr lang="ru-RU" altLang="ru-RU" sz="1050" dirty="0" err="1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қысқартылды</a:t>
            </a:r>
            <a:endParaRPr lang="ru-RU" altLang="ru-RU" sz="1050" dirty="0">
              <a:solidFill>
                <a:srgbClr val="104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Равнобедренный треугольник 197">
            <a:extLst>
              <a:ext uri="{FF2B5EF4-FFF2-40B4-BE49-F238E27FC236}">
                <a16:creationId xmlns:a16="http://schemas.microsoft.com/office/drawing/2014/main" id="{DDFEB3FC-6C61-405D-BB7A-BD63533B5C1E}"/>
              </a:ext>
            </a:extLst>
          </p:cNvPr>
          <p:cNvSpPr/>
          <p:nvPr/>
        </p:nvSpPr>
        <p:spPr>
          <a:xfrm rot="1196151">
            <a:off x="1780063" y="3206978"/>
            <a:ext cx="107156" cy="94060"/>
          </a:xfrm>
          <a:prstGeom prst="triangle">
            <a:avLst/>
          </a:prstGeom>
          <a:solidFill>
            <a:srgbClr val="00548A"/>
          </a:solidFill>
          <a:ln>
            <a:solidFill>
              <a:srgbClr val="005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199" name="Дуга 198">
            <a:extLst>
              <a:ext uri="{FF2B5EF4-FFF2-40B4-BE49-F238E27FC236}">
                <a16:creationId xmlns:a16="http://schemas.microsoft.com/office/drawing/2014/main" id="{09BE872C-294A-4671-96D2-BF603EAA653C}"/>
              </a:ext>
            </a:extLst>
          </p:cNvPr>
          <p:cNvSpPr/>
          <p:nvPr/>
        </p:nvSpPr>
        <p:spPr>
          <a:xfrm>
            <a:off x="1027588" y="2741444"/>
            <a:ext cx="809625" cy="809625"/>
          </a:xfrm>
          <a:prstGeom prst="arc">
            <a:avLst>
              <a:gd name="adj1" fmla="val 1246862"/>
              <a:gd name="adj2" fmla="val 16147461"/>
            </a:avLst>
          </a:prstGeom>
          <a:ln w="76200">
            <a:solidFill>
              <a:srgbClr val="005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01" name="Прямоугольник 23">
            <a:extLst>
              <a:ext uri="{FF2B5EF4-FFF2-40B4-BE49-F238E27FC236}">
                <a16:creationId xmlns:a16="http://schemas.microsoft.com/office/drawing/2014/main" id="{A718D32A-AE61-4094-A953-FD53DB89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098" y="3540738"/>
            <a:ext cx="4081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4A7A"/>
              </a:buClr>
              <a:buSzPts val="2200"/>
              <a:buFontTx/>
              <a:buNone/>
            </a:pPr>
            <a:r>
              <a:rPr lang="kk-KZ" altLang="ru-RU" sz="1400" b="1" dirty="0">
                <a:solidFill>
                  <a:srgbClr val="004A7A"/>
                </a:solidFill>
                <a:cs typeface="Arial" panose="020B0604020202020204" pitchFamily="34" charset="0"/>
                <a:sym typeface="Arial" panose="020B0604020202020204" pitchFamily="34" charset="0"/>
              </a:rPr>
              <a:t>«</a:t>
            </a:r>
            <a:r>
              <a:rPr lang="en-US" altLang="ru-RU" sz="1400" b="1" dirty="0">
                <a:solidFill>
                  <a:srgbClr val="004A7A"/>
                </a:solidFill>
                <a:cs typeface="Arial" panose="020B0604020202020204" pitchFamily="34" charset="0"/>
                <a:sym typeface="Arial" panose="020B0604020202020204" pitchFamily="34" charset="0"/>
              </a:rPr>
              <a:t>DOING BUSINESS</a:t>
            </a:r>
            <a:r>
              <a:rPr lang="kk-KZ" altLang="ru-RU" sz="1400" b="1" dirty="0">
                <a:solidFill>
                  <a:srgbClr val="004A7A"/>
                </a:solidFill>
                <a:cs typeface="Arial" panose="020B0604020202020204" pitchFamily="34" charset="0"/>
                <a:sym typeface="Arial" panose="020B0604020202020204" pitchFamily="34" charset="0"/>
              </a:rPr>
              <a:t>»</a:t>
            </a:r>
            <a:r>
              <a:rPr lang="en-US" altLang="ru-RU" sz="1400" b="1" dirty="0">
                <a:solidFill>
                  <a:srgbClr val="004A7A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srgbClr val="004A7A"/>
                </a:solidFill>
                <a:cs typeface="Arial" panose="020B0604020202020204" pitchFamily="34" charset="0"/>
                <a:sym typeface="Arial" panose="020B0604020202020204" pitchFamily="34" charset="0"/>
              </a:rPr>
              <a:t>РЕЙТИНГІНДЕ ҚАЗАҚСТАННЫҢ КӨРСЕТКІШТЕРІН ЖАҚСАРТУ</a:t>
            </a:r>
            <a:endParaRPr lang="ru-RU" altLang="ru-RU" sz="1400" b="1" dirty="0">
              <a:cs typeface="Arial" panose="020B0604020202020204" pitchFamily="34" charset="0"/>
            </a:endParaRPr>
          </a:p>
        </p:txBody>
      </p:sp>
      <p:sp>
        <p:nvSpPr>
          <p:cNvPr id="213" name="Прямоугольник 126">
            <a:extLst>
              <a:ext uri="{FF2B5EF4-FFF2-40B4-BE49-F238E27FC236}">
                <a16:creationId xmlns:a16="http://schemas.microsoft.com/office/drawing/2014/main" id="{A9AD49FD-4757-47A1-8EC2-0E5AA5946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1" y="2556896"/>
            <a:ext cx="9145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24C7D"/>
                </a:solidFill>
              </a:rPr>
              <a:t> 1 115-тен</a:t>
            </a:r>
          </a:p>
        </p:txBody>
      </p:sp>
      <p:sp>
        <p:nvSpPr>
          <p:cNvPr id="214" name="Прямоугольник 127">
            <a:extLst>
              <a:ext uri="{FF2B5EF4-FFF2-40B4-BE49-F238E27FC236}">
                <a16:creationId xmlns:a16="http://schemas.microsoft.com/office/drawing/2014/main" id="{BB5EB773-01FF-4D9D-B74A-970D770FD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975" y="3012906"/>
            <a:ext cx="110639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24C7D"/>
                </a:solidFill>
              </a:rPr>
              <a:t>287-ге </a:t>
            </a:r>
            <a:r>
              <a:rPr lang="ru-RU" altLang="ru-RU" sz="1350" b="1" dirty="0" err="1">
                <a:solidFill>
                  <a:srgbClr val="024C7D"/>
                </a:solidFill>
              </a:rPr>
              <a:t>дейін</a:t>
            </a:r>
            <a:endParaRPr lang="ru-RU" altLang="ru-RU" sz="1350" b="1" dirty="0">
              <a:solidFill>
                <a:srgbClr val="024C7D"/>
              </a:solidFill>
            </a:endParaRPr>
          </a:p>
        </p:txBody>
      </p:sp>
      <p:sp>
        <p:nvSpPr>
          <p:cNvPr id="226" name="Прямоугольник 77">
            <a:extLst>
              <a:ext uri="{FF2B5EF4-FFF2-40B4-BE49-F238E27FC236}">
                <a16:creationId xmlns:a16="http://schemas.microsoft.com/office/drawing/2014/main" id="{CA522F82-F41F-4EA1-B9A6-F780787FF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641" y="1028791"/>
            <a:ext cx="2992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</a:t>
            </a:r>
            <a:r>
              <a:rPr lang="ru-RU" alt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ахуалды</a:t>
            </a:r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жақсарту</a:t>
            </a:r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түзетулердің</a:t>
            </a:r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пакеті</a:t>
            </a:r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қабылданды</a:t>
            </a:r>
            <a:endParaRPr lang="ru-RU" alt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Прямоугольник 1">
            <a:extLst>
              <a:ext uri="{FF2B5EF4-FFF2-40B4-BE49-F238E27FC236}">
                <a16:creationId xmlns:a16="http://schemas.microsoft.com/office/drawing/2014/main" id="{DA38B131-F165-4984-A2A9-0D2760A0D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956" y="2884771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ru-RU" altLang="ru-RU" sz="24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32" name="Shape 656">
            <a:extLst>
              <a:ext uri="{FF2B5EF4-FFF2-40B4-BE49-F238E27FC236}">
                <a16:creationId xmlns:a16="http://schemas.microsoft.com/office/drawing/2014/main" id="{F5A63832-A194-4514-A1D9-4913D712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098" y="1937293"/>
            <a:ext cx="1726406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0" tIns="34271" rIns="68560" bIns="3427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4A7A"/>
              </a:buClr>
              <a:buSzPts val="2200"/>
              <a:buFontTx/>
              <a:buNone/>
            </a:pPr>
            <a:r>
              <a:rPr lang="ru-RU" altLang="ru-RU" sz="1050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Бизнеске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қойылатын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lang="ru-RU" altLang="ru-RU" sz="1050" b="1" u="sng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талаптар</a:t>
            </a:r>
            <a:r>
              <a:rPr lang="ru-RU" altLang="ru-RU" sz="1050" b="1" u="sng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саны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56%</a:t>
            </a:r>
            <a:r>
              <a:rPr lang="ru-RU" alt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немесе</a:t>
            </a:r>
            <a:r>
              <a:rPr lang="ru-RU" altLang="ru-RU" sz="1050" dirty="0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17154</a:t>
            </a:r>
            <a:r>
              <a:rPr lang="kk-KZ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kk-KZ" altLang="ru-RU" sz="1050" b="1" dirty="0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қысқартылды</a:t>
            </a:r>
            <a:endParaRPr lang="ru-RU" altLang="ru-RU" sz="1050" b="1" dirty="0">
              <a:solidFill>
                <a:srgbClr val="104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Равнобедренный треугольник 232">
            <a:extLst>
              <a:ext uri="{FF2B5EF4-FFF2-40B4-BE49-F238E27FC236}">
                <a16:creationId xmlns:a16="http://schemas.microsoft.com/office/drawing/2014/main" id="{C147B8EA-7431-4CFE-83E3-06857D36390D}"/>
              </a:ext>
            </a:extLst>
          </p:cNvPr>
          <p:cNvSpPr/>
          <p:nvPr/>
        </p:nvSpPr>
        <p:spPr>
          <a:xfrm rot="1695316">
            <a:off x="3755337" y="3241435"/>
            <a:ext cx="107156" cy="94060"/>
          </a:xfrm>
          <a:prstGeom prst="triangle">
            <a:avLst/>
          </a:prstGeom>
          <a:solidFill>
            <a:srgbClr val="00548A"/>
          </a:solidFill>
          <a:ln>
            <a:solidFill>
              <a:srgbClr val="005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34" name="Дуга 233">
            <a:extLst>
              <a:ext uri="{FF2B5EF4-FFF2-40B4-BE49-F238E27FC236}">
                <a16:creationId xmlns:a16="http://schemas.microsoft.com/office/drawing/2014/main" id="{5BF50026-1BAF-47E5-BD41-5EC14585ABA0}"/>
              </a:ext>
            </a:extLst>
          </p:cNvPr>
          <p:cNvSpPr/>
          <p:nvPr/>
        </p:nvSpPr>
        <p:spPr>
          <a:xfrm>
            <a:off x="3015647" y="2724486"/>
            <a:ext cx="809625" cy="809625"/>
          </a:xfrm>
          <a:prstGeom prst="arc">
            <a:avLst>
              <a:gd name="adj1" fmla="val 1246862"/>
              <a:gd name="adj2" fmla="val 16147461"/>
            </a:avLst>
          </a:prstGeom>
          <a:ln w="76200">
            <a:solidFill>
              <a:srgbClr val="005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35" name="Прямоугольник 126">
            <a:extLst>
              <a:ext uri="{FF2B5EF4-FFF2-40B4-BE49-F238E27FC236}">
                <a16:creationId xmlns:a16="http://schemas.microsoft.com/office/drawing/2014/main" id="{8F9C26E0-D023-455A-A07C-46489DFF2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790" y="2539938"/>
            <a:ext cx="9975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50" b="1" dirty="0">
                <a:solidFill>
                  <a:srgbClr val="024C7D"/>
                </a:solidFill>
              </a:rPr>
              <a:t>30</a:t>
            </a:r>
            <a:r>
              <a:rPr lang="ru-RU" altLang="ru-RU" sz="1350" b="1" dirty="0">
                <a:solidFill>
                  <a:srgbClr val="024C7D"/>
                </a:solidFill>
              </a:rPr>
              <a:t> </a:t>
            </a:r>
            <a:r>
              <a:rPr lang="en-US" altLang="ru-RU" sz="1350" b="1" dirty="0">
                <a:solidFill>
                  <a:srgbClr val="024C7D"/>
                </a:solidFill>
              </a:rPr>
              <a:t>540</a:t>
            </a:r>
            <a:r>
              <a:rPr lang="kk-KZ" altLang="ru-RU" sz="1350" b="1" dirty="0">
                <a:solidFill>
                  <a:srgbClr val="024C7D"/>
                </a:solidFill>
              </a:rPr>
              <a:t>-ден</a:t>
            </a:r>
            <a:endParaRPr lang="ru-RU" altLang="ru-RU" sz="1350" b="1" dirty="0">
              <a:solidFill>
                <a:srgbClr val="024C7D"/>
              </a:solidFill>
            </a:endParaRPr>
          </a:p>
        </p:txBody>
      </p:sp>
      <p:sp>
        <p:nvSpPr>
          <p:cNvPr id="236" name="Прямоугольник 127">
            <a:extLst>
              <a:ext uri="{FF2B5EF4-FFF2-40B4-BE49-F238E27FC236}">
                <a16:creationId xmlns:a16="http://schemas.microsoft.com/office/drawing/2014/main" id="{6F5A4260-159C-412A-8C1E-D4939C985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034" y="2995948"/>
            <a:ext cx="13261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350" b="1" dirty="0">
                <a:solidFill>
                  <a:srgbClr val="024C7D"/>
                </a:solidFill>
              </a:rPr>
              <a:t>13</a:t>
            </a:r>
            <a:r>
              <a:rPr lang="ru-RU" altLang="ru-RU" sz="1350" b="1" dirty="0">
                <a:solidFill>
                  <a:srgbClr val="024C7D"/>
                </a:solidFill>
              </a:rPr>
              <a:t> </a:t>
            </a:r>
            <a:r>
              <a:rPr lang="en-US" altLang="ru-RU" sz="1350" b="1" dirty="0">
                <a:solidFill>
                  <a:srgbClr val="024C7D"/>
                </a:solidFill>
              </a:rPr>
              <a:t>386</a:t>
            </a:r>
            <a:r>
              <a:rPr lang="kk-KZ" altLang="ru-RU" sz="1350" b="1" dirty="0">
                <a:solidFill>
                  <a:srgbClr val="024C7D"/>
                </a:solidFill>
              </a:rPr>
              <a:t>-ға дейін</a:t>
            </a:r>
            <a:endParaRPr lang="ru-RU" altLang="ru-RU" sz="1350" b="1" dirty="0">
              <a:solidFill>
                <a:srgbClr val="024C7D"/>
              </a:solidFill>
            </a:endParaRPr>
          </a:p>
        </p:txBody>
      </p:sp>
      <p:sp>
        <p:nvSpPr>
          <p:cNvPr id="237" name="Прямоугольник 1">
            <a:extLst>
              <a:ext uri="{FF2B5EF4-FFF2-40B4-BE49-F238E27FC236}">
                <a16:creationId xmlns:a16="http://schemas.microsoft.com/office/drawing/2014/main" id="{5B076B0C-7BAE-4558-806D-98431E307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022" y="290099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altLang="ru-RU" sz="24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38" name="Shape 656">
            <a:extLst>
              <a:ext uri="{FF2B5EF4-FFF2-40B4-BE49-F238E27FC236}">
                <a16:creationId xmlns:a16="http://schemas.microsoft.com/office/drawing/2014/main" id="{188B4378-D12A-4F5A-8F1B-D78502D2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164" y="1953516"/>
            <a:ext cx="1726406" cy="72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0" tIns="34271" rIns="68560" bIns="3427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4A7A"/>
              </a:buClr>
              <a:buSzPts val="2200"/>
              <a:buFontTx/>
              <a:buNone/>
            </a:pPr>
            <a:r>
              <a:rPr lang="ru-RU" altLang="ru-RU" sz="1050" b="1" u="sng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Басқару</a:t>
            </a:r>
            <a:r>
              <a:rPr lang="ru-RU" altLang="ru-RU" sz="1050" b="1" u="sng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b="1" u="sng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функциялары</a:t>
            </a:r>
            <a:r>
              <a:rPr lang="ru-RU" altLang="ru-RU" sz="1050" b="1" u="sng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30%</a:t>
            </a:r>
            <a:r>
              <a:rPr lang="ru-RU" alt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немесе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165 </a:t>
            </a:r>
            <a:r>
              <a:rPr lang="ru-RU" altLang="ru-RU" sz="1050" dirty="0" err="1">
                <a:solidFill>
                  <a:srgbClr val="104D7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оңтайландырылды</a:t>
            </a:r>
            <a:endParaRPr lang="ru-RU" altLang="ru-RU" sz="1050" dirty="0">
              <a:solidFill>
                <a:srgbClr val="104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Равнобедренный треугольник 238">
            <a:extLst>
              <a:ext uri="{FF2B5EF4-FFF2-40B4-BE49-F238E27FC236}">
                <a16:creationId xmlns:a16="http://schemas.microsoft.com/office/drawing/2014/main" id="{DAE5E57E-C42C-4320-AFFC-7F28199384CC}"/>
              </a:ext>
            </a:extLst>
          </p:cNvPr>
          <p:cNvSpPr/>
          <p:nvPr/>
        </p:nvSpPr>
        <p:spPr>
          <a:xfrm rot="1196151">
            <a:off x="5957188" y="3206243"/>
            <a:ext cx="107156" cy="94060"/>
          </a:xfrm>
          <a:prstGeom prst="triangle">
            <a:avLst/>
          </a:prstGeom>
          <a:solidFill>
            <a:srgbClr val="00548A"/>
          </a:solidFill>
          <a:ln>
            <a:solidFill>
              <a:srgbClr val="005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40" name="Дуга 239">
            <a:extLst>
              <a:ext uri="{FF2B5EF4-FFF2-40B4-BE49-F238E27FC236}">
                <a16:creationId xmlns:a16="http://schemas.microsoft.com/office/drawing/2014/main" id="{242E48B1-E8D8-4A69-AB2A-02694E9BFEC2}"/>
              </a:ext>
            </a:extLst>
          </p:cNvPr>
          <p:cNvSpPr/>
          <p:nvPr/>
        </p:nvSpPr>
        <p:spPr>
          <a:xfrm>
            <a:off x="5204713" y="2740709"/>
            <a:ext cx="809625" cy="809625"/>
          </a:xfrm>
          <a:prstGeom prst="arc">
            <a:avLst>
              <a:gd name="adj1" fmla="val 1246862"/>
              <a:gd name="adj2" fmla="val 16147461"/>
            </a:avLst>
          </a:prstGeom>
          <a:ln w="76200">
            <a:solidFill>
              <a:srgbClr val="005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41" name="Прямоугольник 126">
            <a:extLst>
              <a:ext uri="{FF2B5EF4-FFF2-40B4-BE49-F238E27FC236}">
                <a16:creationId xmlns:a16="http://schemas.microsoft.com/office/drawing/2014/main" id="{4930054C-339D-4524-92BC-1FE390811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856" y="2556161"/>
            <a:ext cx="7494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24C7D"/>
                </a:solidFill>
              </a:rPr>
              <a:t>544-тен</a:t>
            </a:r>
          </a:p>
        </p:txBody>
      </p:sp>
      <p:sp>
        <p:nvSpPr>
          <p:cNvPr id="242" name="Прямоугольник 127">
            <a:extLst>
              <a:ext uri="{FF2B5EF4-FFF2-40B4-BE49-F238E27FC236}">
                <a16:creationId xmlns:a16="http://schemas.microsoft.com/office/drawing/2014/main" id="{3F2C6EED-4C4D-404E-8C16-A06A1162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100" y="3012171"/>
            <a:ext cx="11113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24C7D"/>
                </a:solidFill>
              </a:rPr>
              <a:t>379-ға </a:t>
            </a:r>
            <a:r>
              <a:rPr lang="ru-RU" altLang="ru-RU" sz="1350" b="1" dirty="0" err="1">
                <a:solidFill>
                  <a:srgbClr val="024C7D"/>
                </a:solidFill>
              </a:rPr>
              <a:t>дейін</a:t>
            </a:r>
            <a:endParaRPr lang="ru-RU" altLang="ru-RU" sz="1350" b="1" dirty="0">
              <a:solidFill>
                <a:srgbClr val="024C7D"/>
              </a:solidFill>
            </a:endParaRPr>
          </a:p>
        </p:txBody>
      </p:sp>
      <p:sp>
        <p:nvSpPr>
          <p:cNvPr id="243" name="Прямоугольник 1">
            <a:extLst>
              <a:ext uri="{FF2B5EF4-FFF2-40B4-BE49-F238E27FC236}">
                <a16:creationId xmlns:a16="http://schemas.microsoft.com/office/drawing/2014/main" id="{C5BDF2EF-1084-45E7-86E2-C3528425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480" y="290099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44" name="Shape 656">
            <a:extLst>
              <a:ext uri="{FF2B5EF4-FFF2-40B4-BE49-F238E27FC236}">
                <a16:creationId xmlns:a16="http://schemas.microsoft.com/office/drawing/2014/main" id="{684C0E39-BF01-4379-9551-F0E2C5053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534" y="1953516"/>
            <a:ext cx="1594084" cy="55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0" tIns="34271" rIns="68560" bIns="3427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4A7A"/>
              </a:buClr>
              <a:buSzPts val="2200"/>
              <a:buFontTx/>
              <a:buNone/>
            </a:pPr>
            <a:r>
              <a:rPr lang="ru-RU" altLang="ru-RU" sz="1050" b="1" u="sng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Тексеру</a:t>
            </a:r>
            <a:r>
              <a:rPr lang="ru-RU" altLang="ru-RU" sz="1050" b="1" u="sng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мерзімі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50%</a:t>
            </a:r>
            <a:r>
              <a:rPr lang="ru-RU" alt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немесе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rgbClr val="E5A40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</a:t>
            </a:r>
            <a:r>
              <a:rPr lang="ru-RU" altLang="ru-RU" sz="1050" b="1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күнге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дейін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sz="1050" dirty="0" err="1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қысқартылды</a:t>
            </a:r>
            <a:r>
              <a:rPr lang="ru-RU" altLang="ru-RU" sz="1050" dirty="0">
                <a:solidFill>
                  <a:srgbClr val="004A7A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-RU" alt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Равнобедренный треугольник 244">
            <a:extLst>
              <a:ext uri="{FF2B5EF4-FFF2-40B4-BE49-F238E27FC236}">
                <a16:creationId xmlns:a16="http://schemas.microsoft.com/office/drawing/2014/main" id="{BE6F32E5-6F42-4F56-996F-E13CA1103336}"/>
              </a:ext>
            </a:extLst>
          </p:cNvPr>
          <p:cNvSpPr/>
          <p:nvPr/>
        </p:nvSpPr>
        <p:spPr>
          <a:xfrm rot="1196151">
            <a:off x="8010646" y="3206243"/>
            <a:ext cx="107156" cy="94060"/>
          </a:xfrm>
          <a:prstGeom prst="triangle">
            <a:avLst/>
          </a:prstGeom>
          <a:solidFill>
            <a:srgbClr val="00548A"/>
          </a:solidFill>
          <a:ln>
            <a:solidFill>
              <a:srgbClr val="005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46" name="Дуга 245">
            <a:extLst>
              <a:ext uri="{FF2B5EF4-FFF2-40B4-BE49-F238E27FC236}">
                <a16:creationId xmlns:a16="http://schemas.microsoft.com/office/drawing/2014/main" id="{9F2DE257-4FE1-4178-B61D-2959552CA2B5}"/>
              </a:ext>
            </a:extLst>
          </p:cNvPr>
          <p:cNvSpPr/>
          <p:nvPr/>
        </p:nvSpPr>
        <p:spPr>
          <a:xfrm>
            <a:off x="7258171" y="2740709"/>
            <a:ext cx="809625" cy="809625"/>
          </a:xfrm>
          <a:prstGeom prst="arc">
            <a:avLst>
              <a:gd name="adj1" fmla="val 1246862"/>
              <a:gd name="adj2" fmla="val 16147461"/>
            </a:avLst>
          </a:prstGeom>
          <a:ln w="76200">
            <a:solidFill>
              <a:srgbClr val="005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47" name="Прямоугольник 126">
            <a:extLst>
              <a:ext uri="{FF2B5EF4-FFF2-40B4-BE49-F238E27FC236}">
                <a16:creationId xmlns:a16="http://schemas.microsoft.com/office/drawing/2014/main" id="{5F929DAE-CB90-4439-8BCA-D72C6DBF1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6314" y="2556161"/>
            <a:ext cx="69442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24C7D"/>
                </a:solidFill>
              </a:rPr>
              <a:t>30-дан</a:t>
            </a:r>
          </a:p>
        </p:txBody>
      </p:sp>
      <p:sp>
        <p:nvSpPr>
          <p:cNvPr id="248" name="Прямоугольник 127">
            <a:extLst>
              <a:ext uri="{FF2B5EF4-FFF2-40B4-BE49-F238E27FC236}">
                <a16:creationId xmlns:a16="http://schemas.microsoft.com/office/drawing/2014/main" id="{8FAEA67E-B987-4264-9C74-5D218761D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558" y="3012171"/>
            <a:ext cx="10413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b="1" dirty="0">
                <a:solidFill>
                  <a:srgbClr val="024C7D"/>
                </a:solidFill>
              </a:rPr>
              <a:t>15-ке </a:t>
            </a:r>
            <a:r>
              <a:rPr lang="ru-RU" altLang="ru-RU" sz="1350" b="1" dirty="0" err="1">
                <a:solidFill>
                  <a:srgbClr val="024C7D"/>
                </a:solidFill>
              </a:rPr>
              <a:t>дейін</a:t>
            </a:r>
            <a:endParaRPr lang="ru-RU" altLang="ru-RU" sz="1350" b="1" dirty="0">
              <a:solidFill>
                <a:srgbClr val="024C7D"/>
              </a:solidFill>
            </a:endParaRPr>
          </a:p>
        </p:txBody>
      </p:sp>
      <p:sp>
        <p:nvSpPr>
          <p:cNvPr id="250" name="Прямоугольник 126">
            <a:extLst>
              <a:ext uri="{FF2B5EF4-FFF2-40B4-BE49-F238E27FC236}">
                <a16:creationId xmlns:a16="http://schemas.microsoft.com/office/drawing/2014/main" id="{531DCA22-8465-4474-A8AB-50DA238B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474" y="3937224"/>
            <a:ext cx="756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52" name="Прямоугольник 126">
            <a:extLst>
              <a:ext uri="{FF2B5EF4-FFF2-40B4-BE49-F238E27FC236}">
                <a16:creationId xmlns:a16="http://schemas.microsoft.com/office/drawing/2014/main" id="{AAFFE10B-729F-4E86-8A23-926FA94E3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931" y="4044649"/>
            <a:ext cx="756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253" name="Прямоугольник 126">
            <a:extLst>
              <a:ext uri="{FF2B5EF4-FFF2-40B4-BE49-F238E27FC236}">
                <a16:creationId xmlns:a16="http://schemas.microsoft.com/office/drawing/2014/main" id="{02D1CC3E-B304-4D29-8E8B-5667D2C2D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111" y="4127674"/>
            <a:ext cx="756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54" name="Прямоугольник 126">
            <a:extLst>
              <a:ext uri="{FF2B5EF4-FFF2-40B4-BE49-F238E27FC236}">
                <a16:creationId xmlns:a16="http://schemas.microsoft.com/office/drawing/2014/main" id="{D7022279-9F2D-464C-B1FE-A3B7F0CFB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149" y="4110045"/>
            <a:ext cx="756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55" name="Прямоугольник 126">
            <a:extLst>
              <a:ext uri="{FF2B5EF4-FFF2-40B4-BE49-F238E27FC236}">
                <a16:creationId xmlns:a16="http://schemas.microsoft.com/office/drawing/2014/main" id="{88FF9A36-AE80-412B-8ACE-8081B4791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651" y="4282866"/>
            <a:ext cx="756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256" name="Прямоугольник 126">
            <a:extLst>
              <a:ext uri="{FF2B5EF4-FFF2-40B4-BE49-F238E27FC236}">
                <a16:creationId xmlns:a16="http://schemas.microsoft.com/office/drawing/2014/main" id="{CB06F60D-680A-4D19-B8AC-EFA9D448C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686" y="4353724"/>
            <a:ext cx="756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257" name="Прямоугольник 126">
            <a:extLst>
              <a:ext uri="{FF2B5EF4-FFF2-40B4-BE49-F238E27FC236}">
                <a16:creationId xmlns:a16="http://schemas.microsoft.com/office/drawing/2014/main" id="{E42B9962-F93C-46C2-BFC1-075CA4AFD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473" y="4582121"/>
            <a:ext cx="756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</a:rPr>
              <a:t>76</a:t>
            </a:r>
          </a:p>
        </p:txBody>
      </p:sp>
      <p:sp>
        <p:nvSpPr>
          <p:cNvPr id="90" name="Прямоугольник 77">
            <a:extLst>
              <a:ext uri="{FF2B5EF4-FFF2-40B4-BE49-F238E27FC236}">
                <a16:creationId xmlns:a16="http://schemas.microsoft.com/office/drawing/2014/main" id="{87977DB2-714F-4588-96AE-5BD05F11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48" y="1049775"/>
            <a:ext cx="28158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Қазақстан </a:t>
            </a:r>
            <a:r>
              <a:rPr lang="ru-RU" altLang="ru-RU" sz="1400" b="1" dirty="0" err="1">
                <a:solidFill>
                  <a:schemeClr val="bg1"/>
                </a:solidFill>
              </a:rPr>
              <a:t>Республикасының</a:t>
            </a:r>
            <a:endParaRPr lang="ru-RU" altLang="ru-RU" sz="14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chemeClr val="bg1"/>
                </a:solidFill>
              </a:rPr>
              <a:t>Кәсіпкерлік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  <a:r>
              <a:rPr lang="ru-RU" altLang="ru-RU" sz="1400" b="1" dirty="0" err="1">
                <a:solidFill>
                  <a:schemeClr val="bg1"/>
                </a:solidFill>
              </a:rPr>
              <a:t>кодексі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74FE2C3-6A0A-4E51-AA7D-EA255D03BADD}"/>
              </a:ext>
            </a:extLst>
          </p:cNvPr>
          <p:cNvSpPr/>
          <p:nvPr/>
        </p:nvSpPr>
        <p:spPr>
          <a:xfrm>
            <a:off x="597117" y="1913327"/>
            <a:ext cx="1817142" cy="574628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8BA9C1"/>
              </a:solidFill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4E665C3-E0DF-411C-A03C-E6338606D05E}"/>
              </a:ext>
            </a:extLst>
          </p:cNvPr>
          <p:cNvSpPr/>
          <p:nvPr/>
        </p:nvSpPr>
        <p:spPr>
          <a:xfrm>
            <a:off x="2560575" y="1933829"/>
            <a:ext cx="1817142" cy="574628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DD24945C-E5AB-48A7-8DD5-F11EFDBA8A99}"/>
              </a:ext>
            </a:extLst>
          </p:cNvPr>
          <p:cNvSpPr/>
          <p:nvPr/>
        </p:nvSpPr>
        <p:spPr>
          <a:xfrm>
            <a:off x="4881888" y="1919418"/>
            <a:ext cx="1817142" cy="574628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AD162940-6FE2-4DF4-B05E-976CB8E85EB6}"/>
              </a:ext>
            </a:extLst>
          </p:cNvPr>
          <p:cNvSpPr/>
          <p:nvPr/>
        </p:nvSpPr>
        <p:spPr>
          <a:xfrm>
            <a:off x="6906270" y="1919418"/>
            <a:ext cx="1817142" cy="574628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pic>
        <p:nvPicPr>
          <p:cNvPr id="97" name="Рисунок 96" descr="Весы правосудия">
            <a:extLst>
              <a:ext uri="{FF2B5EF4-FFF2-40B4-BE49-F238E27FC236}">
                <a16:creationId xmlns:a16="http://schemas.microsoft.com/office/drawing/2014/main" id="{DB4BED18-FB4C-4A99-A967-CE6FDB83E8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83" y="1018983"/>
            <a:ext cx="480161" cy="480161"/>
          </a:xfrm>
          <a:prstGeom prst="rect">
            <a:avLst/>
          </a:prstGeom>
        </p:spPr>
      </p:pic>
      <p:pic>
        <p:nvPicPr>
          <p:cNvPr id="98" name="Рисунок 97" descr="Весы правосудия">
            <a:extLst>
              <a:ext uri="{FF2B5EF4-FFF2-40B4-BE49-F238E27FC236}">
                <a16:creationId xmlns:a16="http://schemas.microsoft.com/office/drawing/2014/main" id="{41A96792-8510-49ED-97A6-0673DE4B0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8720" y="993811"/>
            <a:ext cx="480161" cy="480161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5B31BE46-5E74-4D28-9291-F8831CD69011}"/>
              </a:ext>
            </a:extLst>
          </p:cNvPr>
          <p:cNvSpPr txBox="1"/>
          <p:nvPr/>
        </p:nvSpPr>
        <p:spPr>
          <a:xfrm flipH="1">
            <a:off x="7206757" y="1160251"/>
            <a:ext cx="4760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FEA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3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Диаграмма 65">
            <a:extLst>
              <a:ext uri="{FF2B5EF4-FFF2-40B4-BE49-F238E27FC236}">
                <a16:creationId xmlns:a16="http://schemas.microsoft.com/office/drawing/2014/main" id="{17278E00-B4F7-415B-AFD7-9AE196B1AAFB}"/>
              </a:ext>
            </a:extLst>
          </p:cNvPr>
          <p:cNvGraphicFramePr>
            <a:graphicFrameLocks/>
          </p:cNvGraphicFramePr>
          <p:nvPr/>
        </p:nvGraphicFramePr>
        <p:xfrm>
          <a:off x="237885" y="3032606"/>
          <a:ext cx="4572000" cy="155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Диаграмма 79"/>
          <p:cNvGraphicFramePr>
            <a:graphicFrameLocks/>
          </p:cNvGraphicFramePr>
          <p:nvPr/>
        </p:nvGraphicFramePr>
        <p:xfrm>
          <a:off x="167540" y="1592425"/>
          <a:ext cx="2937956" cy="132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Прямоугольник 88"/>
          <p:cNvSpPr/>
          <p:nvPr/>
        </p:nvSpPr>
        <p:spPr>
          <a:xfrm>
            <a:off x="445286" y="1380071"/>
            <a:ext cx="1386868" cy="3184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18280" y="4733806"/>
            <a:ext cx="9180560" cy="409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82739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75" y="285694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89353" y="4832614"/>
            <a:ext cx="2133600" cy="273844"/>
          </a:xfrm>
        </p:spPr>
        <p:txBody>
          <a:bodyPr/>
          <a:lstStyle/>
          <a:p>
            <a:pPr algn="r"/>
            <a:fld id="{A907081D-3F59-4A16-8081-8F85BBB57413}" type="slidenum">
              <a:rPr lang="ru-RU" sz="1000" smtClean="0"/>
              <a:pPr algn="r"/>
              <a:t>4</a:t>
            </a:fld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335" y="382684"/>
            <a:ext cx="8410622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04D7F"/>
                </a:solidFill>
              </a:rPr>
              <a:t> БИЗНЕСТІ МЕМЛЕКЕТТІК РЕТТЕУДЕГІ ПРОБЛЕМАЛАР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8851" y="938203"/>
            <a:ext cx="3283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/>
              <a:t>Бизнесті</a:t>
            </a:r>
            <a:r>
              <a:rPr lang="ru-RU" sz="900" b="1" dirty="0"/>
              <a:t> </a:t>
            </a:r>
            <a:r>
              <a:rPr lang="ru-RU" sz="900" b="1" dirty="0" err="1"/>
              <a:t>әкімшілік</a:t>
            </a:r>
            <a:r>
              <a:rPr lang="ru-RU" sz="900" b="1" dirty="0"/>
              <a:t> </a:t>
            </a:r>
            <a:r>
              <a:rPr lang="ru-RU" sz="900" b="1" dirty="0" err="1"/>
              <a:t>жауапкершілікке</a:t>
            </a:r>
            <a:r>
              <a:rPr lang="ru-RU" sz="900" b="1" dirty="0"/>
              <a:t> </a:t>
            </a:r>
            <a:r>
              <a:rPr lang="ru-RU" sz="900" b="1" dirty="0" err="1"/>
              <a:t>тарту</a:t>
            </a:r>
            <a:r>
              <a:rPr lang="ru-RU" sz="900" b="1" dirty="0"/>
              <a:t> </a:t>
            </a:r>
            <a:r>
              <a:rPr lang="ru-RU" sz="900" b="1" dirty="0" err="1"/>
              <a:t>санының</a:t>
            </a:r>
            <a:r>
              <a:rPr lang="ru-RU" sz="900" b="1" dirty="0"/>
              <a:t> </a:t>
            </a:r>
            <a:r>
              <a:rPr lang="ru-RU" sz="900" b="1" dirty="0" err="1"/>
              <a:t>динамикасы</a:t>
            </a:r>
            <a:endParaRPr lang="ru-RU" sz="900" b="1" dirty="0"/>
          </a:p>
        </p:txBody>
      </p:sp>
      <p:grpSp>
        <p:nvGrpSpPr>
          <p:cNvPr id="82" name="Group 61"/>
          <p:cNvGrpSpPr/>
          <p:nvPr/>
        </p:nvGrpSpPr>
        <p:grpSpPr>
          <a:xfrm>
            <a:off x="3225842" y="1344014"/>
            <a:ext cx="961604" cy="881053"/>
            <a:chOff x="6485876" y="1592431"/>
            <a:chExt cx="1296169" cy="1296168"/>
          </a:xfrm>
        </p:grpSpPr>
        <p:sp>
          <p:nvSpPr>
            <p:cNvPr id="84" name="Oval 42"/>
            <p:cNvSpPr/>
            <p:nvPr/>
          </p:nvSpPr>
          <p:spPr>
            <a:xfrm>
              <a:off x="6579791" y="1661368"/>
              <a:ext cx="1094733" cy="10947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Pie 43"/>
            <p:cNvSpPr/>
            <p:nvPr/>
          </p:nvSpPr>
          <p:spPr>
            <a:xfrm>
              <a:off x="6485876" y="1592431"/>
              <a:ext cx="1296169" cy="1296168"/>
            </a:xfrm>
            <a:prstGeom prst="pie">
              <a:avLst>
                <a:gd name="adj1" fmla="val 21557578"/>
                <a:gd name="adj2" fmla="val 69060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167525" y="2424324"/>
              <a:ext cx="489215" cy="2490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37</a:t>
              </a:r>
              <a:r>
                <a:rPr lang="en-US" sz="1100" b="1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38242" y="2836095"/>
            <a:ext cx="4388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/>
              <a:t>Мемлекеттік </a:t>
            </a:r>
            <a:r>
              <a:rPr lang="ru-RU" sz="800" b="1" dirty="0" err="1"/>
              <a:t>органдар</a:t>
            </a:r>
            <a:r>
              <a:rPr lang="ru-RU" sz="800" b="1" dirty="0"/>
              <a:t> мен </a:t>
            </a:r>
            <a:r>
              <a:rPr lang="ru-RU" sz="800" b="1" dirty="0" err="1"/>
              <a:t>лауазымды</a:t>
            </a:r>
            <a:r>
              <a:rPr lang="ru-RU" sz="800" b="1" dirty="0"/>
              <a:t> </a:t>
            </a:r>
            <a:r>
              <a:rPr lang="ru-RU" sz="800" b="1" dirty="0" err="1"/>
              <a:t>тұлғалардың</a:t>
            </a:r>
            <a:r>
              <a:rPr lang="ru-RU" sz="800" b="1" dirty="0"/>
              <a:t> </a:t>
            </a:r>
            <a:r>
              <a:rPr lang="ru-RU" sz="800" b="1" dirty="0" err="1"/>
              <a:t>шешімдеріне</a:t>
            </a:r>
            <a:r>
              <a:rPr lang="ru-RU" sz="800" b="1" dirty="0"/>
              <a:t> </a:t>
            </a:r>
            <a:r>
              <a:rPr lang="ru-RU" sz="800" b="1" dirty="0" err="1"/>
              <a:t>және</a:t>
            </a:r>
            <a:r>
              <a:rPr lang="ru-RU" sz="800" b="1" dirty="0"/>
              <a:t> </a:t>
            </a:r>
            <a:r>
              <a:rPr lang="ru-RU" sz="800" b="1" dirty="0" err="1"/>
              <a:t>әрекеттеріне</a:t>
            </a:r>
            <a:r>
              <a:rPr lang="ru-RU" sz="800" b="1" dirty="0"/>
              <a:t> (</a:t>
            </a:r>
            <a:r>
              <a:rPr lang="ru-RU" sz="800" b="1" dirty="0" err="1"/>
              <a:t>әрекетсіздігіне</a:t>
            </a:r>
            <a:r>
              <a:rPr lang="ru-RU" sz="800" b="1" dirty="0"/>
              <a:t>) </a:t>
            </a:r>
            <a:r>
              <a:rPr lang="ru-RU" sz="800" b="1" dirty="0" err="1"/>
              <a:t>шағымдану</a:t>
            </a:r>
            <a:r>
              <a:rPr lang="ru-RU" sz="800" b="1" dirty="0"/>
              <a:t> </a:t>
            </a:r>
            <a:r>
              <a:rPr lang="ru-RU" sz="800" b="1" dirty="0" err="1"/>
              <a:t>туралы</a:t>
            </a:r>
            <a:r>
              <a:rPr lang="ru-RU" sz="800" b="1" dirty="0"/>
              <a:t> </a:t>
            </a:r>
            <a:r>
              <a:rPr lang="ru-RU" sz="800" b="1" dirty="0" err="1"/>
              <a:t>өтініштер</a:t>
            </a:r>
            <a:r>
              <a:rPr lang="ru-RU" sz="800" b="1" dirty="0"/>
              <a:t> </a:t>
            </a:r>
            <a:r>
              <a:rPr lang="ru-RU" sz="800" b="1" dirty="0" err="1"/>
              <a:t>санының</a:t>
            </a:r>
            <a:r>
              <a:rPr lang="ru-RU" sz="800" b="1" dirty="0"/>
              <a:t> </a:t>
            </a:r>
            <a:r>
              <a:rPr lang="ru-RU" sz="800" b="1" dirty="0" err="1"/>
              <a:t>динамикасы</a:t>
            </a:r>
            <a:endParaRPr lang="ru-RU" sz="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999" y="128749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724" y="1411414"/>
            <a:ext cx="853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- </a:t>
            </a:r>
            <a:r>
              <a:rPr lang="ru-RU" sz="1100" dirty="0" err="1">
                <a:solidFill>
                  <a:schemeClr val="bg1"/>
                </a:solidFill>
              </a:rPr>
              <a:t>есе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өсім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3069918" y="2359554"/>
            <a:ext cx="1386868" cy="302912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419860" y="22592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016611" y="2400855"/>
            <a:ext cx="5709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err="1">
                <a:solidFill>
                  <a:schemeClr val="bg1"/>
                </a:solidFill>
              </a:rPr>
              <a:t>әрбір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580343" y="2400334"/>
            <a:ext cx="904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-</a:t>
            </a:r>
            <a:r>
              <a:rPr lang="ru-RU" sz="1100" dirty="0" err="1">
                <a:solidFill>
                  <a:schemeClr val="bg1"/>
                </a:solidFill>
              </a:rPr>
              <a:t>ші</a:t>
            </a:r>
            <a:r>
              <a:rPr lang="ru-RU" sz="1100" dirty="0">
                <a:solidFill>
                  <a:schemeClr val="bg1"/>
                </a:solidFill>
              </a:rPr>
              <a:t> бизнес 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81902" y="935064"/>
            <a:ext cx="3974883" cy="3456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67540" y="2854460"/>
            <a:ext cx="4289246" cy="3637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614498" y="2439183"/>
            <a:ext cx="3178600" cy="41549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1050" dirty="0" err="1"/>
              <a:t>Талаптар</a:t>
            </a:r>
            <a:r>
              <a:rPr lang="ru-RU" sz="1050" dirty="0"/>
              <a:t> </a:t>
            </a:r>
            <a:r>
              <a:rPr lang="ru-RU" sz="1050" dirty="0" err="1"/>
              <a:t>ескірген</a:t>
            </a:r>
            <a:r>
              <a:rPr lang="ru-RU" sz="1050" dirty="0"/>
              <a:t>, </a:t>
            </a:r>
            <a:r>
              <a:rPr lang="ru-RU" sz="1050" dirty="0" err="1"/>
              <a:t>көңілге</a:t>
            </a:r>
            <a:r>
              <a:rPr lang="ru-RU" sz="1050" dirty="0"/>
              <a:t> </a:t>
            </a:r>
            <a:r>
              <a:rPr lang="ru-RU" sz="1050" dirty="0" err="1"/>
              <a:t>қонымсыз</a:t>
            </a:r>
            <a:r>
              <a:rPr lang="ru-RU" sz="1050" dirty="0"/>
              <a:t>, </a:t>
            </a:r>
            <a:r>
              <a:rPr lang="ru-RU" sz="1050" dirty="0" err="1"/>
              <a:t>бірін-бірі</a:t>
            </a:r>
            <a:r>
              <a:rPr lang="ru-RU" sz="1050" dirty="0"/>
              <a:t> </a:t>
            </a:r>
            <a:r>
              <a:rPr lang="ru-RU" sz="1050" dirty="0" err="1"/>
              <a:t>қайталайды</a:t>
            </a:r>
            <a:r>
              <a:rPr lang="ru-RU" sz="1050" dirty="0"/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2856" y="1731540"/>
            <a:ext cx="3859670" cy="563938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34306" y="1632556"/>
            <a:ext cx="3380249" cy="62324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1050" dirty="0" err="1"/>
              <a:t>Бизнеске</a:t>
            </a:r>
            <a:r>
              <a:rPr lang="ru-RU" sz="1050" dirty="0"/>
              <a:t> </a:t>
            </a:r>
            <a:r>
              <a:rPr lang="ru-RU" sz="1050" dirty="0" err="1"/>
              <a:t>қойылатын</a:t>
            </a:r>
            <a:r>
              <a:rPr lang="ru-RU" sz="1050" dirty="0"/>
              <a:t> </a:t>
            </a:r>
            <a:r>
              <a:rPr lang="ru-RU" sz="1050" dirty="0" err="1"/>
              <a:t>талаптар</a:t>
            </a:r>
            <a:r>
              <a:rPr lang="ru-RU" sz="1050" dirty="0"/>
              <a:t> саны </a:t>
            </a:r>
            <a:r>
              <a:rPr lang="ru-RU" sz="2400" b="1" dirty="0"/>
              <a:t>13</a:t>
            </a:r>
            <a:r>
              <a:rPr lang="ru-RU" sz="1050" dirty="0"/>
              <a:t> </a:t>
            </a:r>
            <a:r>
              <a:rPr lang="ru-RU" sz="1050" dirty="0" err="1"/>
              <a:t>мыңнан</a:t>
            </a:r>
            <a:r>
              <a:rPr lang="ru-RU" sz="1050" dirty="0"/>
              <a:t> </a:t>
            </a:r>
            <a:r>
              <a:rPr lang="ru-RU" sz="1050" dirty="0" err="1"/>
              <a:t>асады</a:t>
            </a:r>
            <a:r>
              <a:rPr lang="ru-RU" sz="1050" dirty="0"/>
              <a:t>, </a:t>
            </a:r>
            <a:r>
              <a:rPr lang="ru-RU" sz="1050" dirty="0" err="1"/>
              <a:t>нақты</a:t>
            </a:r>
            <a:r>
              <a:rPr lang="ru-RU" sz="1050" dirty="0"/>
              <a:t> санын </a:t>
            </a:r>
            <a:r>
              <a:rPr lang="ru-RU" sz="1050" dirty="0" err="1"/>
              <a:t>есептеу</a:t>
            </a:r>
            <a:r>
              <a:rPr lang="ru-RU" sz="1050" dirty="0"/>
              <a:t> </a:t>
            </a:r>
            <a:r>
              <a:rPr lang="ru-RU" sz="1050" dirty="0" err="1"/>
              <a:t>мүмкін</a:t>
            </a:r>
            <a:r>
              <a:rPr lang="ru-RU" sz="1050" dirty="0"/>
              <a:t> </a:t>
            </a:r>
            <a:r>
              <a:rPr lang="ru-RU" sz="1050" dirty="0" err="1"/>
              <a:t>емес</a:t>
            </a:r>
            <a:endParaRPr lang="ru-RU" sz="1050" dirty="0"/>
          </a:p>
        </p:txBody>
      </p:sp>
      <p:sp>
        <p:nvSpPr>
          <p:cNvPr id="32" name="Freeform 193"/>
          <p:cNvSpPr>
            <a:spLocks noEditPoints="1"/>
          </p:cNvSpPr>
          <p:nvPr/>
        </p:nvSpPr>
        <p:spPr bwMode="auto">
          <a:xfrm>
            <a:off x="5154886" y="1758775"/>
            <a:ext cx="330093" cy="376823"/>
          </a:xfrm>
          <a:custGeom>
            <a:avLst/>
            <a:gdLst>
              <a:gd name="T0" fmla="*/ 1982 w 2908"/>
              <a:gd name="T1" fmla="*/ 2871 h 3576"/>
              <a:gd name="T2" fmla="*/ 1840 w 2908"/>
              <a:gd name="T3" fmla="*/ 2941 h 3576"/>
              <a:gd name="T4" fmla="*/ 2172 w 2908"/>
              <a:gd name="T5" fmla="*/ 3267 h 3576"/>
              <a:gd name="T6" fmla="*/ 2700 w 2908"/>
              <a:gd name="T7" fmla="*/ 2735 h 3576"/>
              <a:gd name="T8" fmla="*/ 2607 w 2908"/>
              <a:gd name="T9" fmla="*/ 2605 h 3576"/>
              <a:gd name="T10" fmla="*/ 1479 w 2908"/>
              <a:gd name="T11" fmla="*/ 2605 h 3576"/>
              <a:gd name="T12" fmla="*/ 939 w 2908"/>
              <a:gd name="T13" fmla="*/ 2646 h 3576"/>
              <a:gd name="T14" fmla="*/ 953 w 2908"/>
              <a:gd name="T15" fmla="*/ 2505 h 3576"/>
              <a:gd name="T16" fmla="*/ 829 w 2908"/>
              <a:gd name="T17" fmla="*/ 2453 h 3576"/>
              <a:gd name="T18" fmla="*/ 451 w 2908"/>
              <a:gd name="T19" fmla="*/ 2589 h 3576"/>
              <a:gd name="T20" fmla="*/ 483 w 2908"/>
              <a:gd name="T21" fmla="*/ 2505 h 3576"/>
              <a:gd name="T22" fmla="*/ 2245 w 2908"/>
              <a:gd name="T23" fmla="*/ 2247 h 3576"/>
              <a:gd name="T24" fmla="*/ 2714 w 2908"/>
              <a:gd name="T25" fmla="*/ 2443 h 3576"/>
              <a:gd name="T26" fmla="*/ 2908 w 2908"/>
              <a:gd name="T27" fmla="*/ 2912 h 3576"/>
              <a:gd name="T28" fmla="*/ 2714 w 2908"/>
              <a:gd name="T29" fmla="*/ 3381 h 3576"/>
              <a:gd name="T30" fmla="*/ 2245 w 2908"/>
              <a:gd name="T31" fmla="*/ 3576 h 3576"/>
              <a:gd name="T32" fmla="*/ 1776 w 2908"/>
              <a:gd name="T33" fmla="*/ 3381 h 3576"/>
              <a:gd name="T34" fmla="*/ 1582 w 2908"/>
              <a:gd name="T35" fmla="*/ 2912 h 3576"/>
              <a:gd name="T36" fmla="*/ 1776 w 2908"/>
              <a:gd name="T37" fmla="*/ 2443 h 3576"/>
              <a:gd name="T38" fmla="*/ 2245 w 2908"/>
              <a:gd name="T39" fmla="*/ 2247 h 3576"/>
              <a:gd name="T40" fmla="*/ 1582 w 2908"/>
              <a:gd name="T41" fmla="*/ 2146 h 3576"/>
              <a:gd name="T42" fmla="*/ 939 w 2908"/>
              <a:gd name="T43" fmla="*/ 2187 h 3576"/>
              <a:gd name="T44" fmla="*/ 953 w 2908"/>
              <a:gd name="T45" fmla="*/ 2046 h 3576"/>
              <a:gd name="T46" fmla="*/ 829 w 2908"/>
              <a:gd name="T47" fmla="*/ 2016 h 3576"/>
              <a:gd name="T48" fmla="*/ 451 w 2908"/>
              <a:gd name="T49" fmla="*/ 2151 h 3576"/>
              <a:gd name="T50" fmla="*/ 483 w 2908"/>
              <a:gd name="T51" fmla="*/ 2068 h 3576"/>
              <a:gd name="T52" fmla="*/ 970 w 2908"/>
              <a:gd name="T53" fmla="*/ 1635 h 3576"/>
              <a:gd name="T54" fmla="*/ 1834 w 2908"/>
              <a:gd name="T55" fmla="*/ 1753 h 3576"/>
              <a:gd name="T56" fmla="*/ 928 w 2908"/>
              <a:gd name="T57" fmla="*/ 1767 h 3576"/>
              <a:gd name="T58" fmla="*/ 970 w 2908"/>
              <a:gd name="T59" fmla="*/ 1635 h 3576"/>
              <a:gd name="T60" fmla="*/ 821 w 2908"/>
              <a:gd name="T61" fmla="*/ 1594 h 3576"/>
              <a:gd name="T62" fmla="*/ 441 w 2908"/>
              <a:gd name="T63" fmla="*/ 1706 h 3576"/>
              <a:gd name="T64" fmla="*/ 497 w 2908"/>
              <a:gd name="T65" fmla="*/ 1636 h 3576"/>
              <a:gd name="T66" fmla="*/ 1785 w 2908"/>
              <a:gd name="T67" fmla="*/ 1175 h 3576"/>
              <a:gd name="T68" fmla="*/ 1827 w 2908"/>
              <a:gd name="T69" fmla="*/ 1307 h 3576"/>
              <a:gd name="T70" fmla="*/ 921 w 2908"/>
              <a:gd name="T71" fmla="*/ 1293 h 3576"/>
              <a:gd name="T72" fmla="*/ 790 w 2908"/>
              <a:gd name="T73" fmla="*/ 1061 h 3576"/>
              <a:gd name="T74" fmla="*/ 633 w 2908"/>
              <a:gd name="T75" fmla="*/ 1351 h 3576"/>
              <a:gd name="T76" fmla="*/ 435 w 2908"/>
              <a:gd name="T77" fmla="*/ 1238 h 3576"/>
              <a:gd name="T78" fmla="*/ 510 w 2908"/>
              <a:gd name="T79" fmla="*/ 1189 h 3576"/>
              <a:gd name="T80" fmla="*/ 563 w 2908"/>
              <a:gd name="T81" fmla="*/ 384 h 3576"/>
              <a:gd name="T82" fmla="*/ 699 w 2908"/>
              <a:gd name="T83" fmla="*/ 636 h 3576"/>
              <a:gd name="T84" fmla="*/ 1631 w 2908"/>
              <a:gd name="T85" fmla="*/ 614 h 3576"/>
              <a:gd name="T86" fmla="*/ 1729 w 2908"/>
              <a:gd name="T87" fmla="*/ 358 h 3576"/>
              <a:gd name="T88" fmla="*/ 2260 w 2908"/>
              <a:gd name="T89" fmla="*/ 451 h 3576"/>
              <a:gd name="T90" fmla="*/ 2175 w 2908"/>
              <a:gd name="T91" fmla="*/ 2098 h 3576"/>
              <a:gd name="T92" fmla="*/ 1450 w 2908"/>
              <a:gd name="T93" fmla="*/ 3095 h 3576"/>
              <a:gd name="T94" fmla="*/ 49 w 2908"/>
              <a:gd name="T95" fmla="*/ 3146 h 3576"/>
              <a:gd name="T96" fmla="*/ 22 w 2908"/>
              <a:gd name="T97" fmla="*/ 468 h 3576"/>
              <a:gd name="T98" fmla="*/ 1148 w 2908"/>
              <a:gd name="T99" fmla="*/ 102 h 3576"/>
              <a:gd name="T100" fmla="*/ 1082 w 2908"/>
              <a:gd name="T101" fmla="*/ 218 h 3576"/>
              <a:gd name="T102" fmla="*/ 1214 w 2908"/>
              <a:gd name="T103" fmla="*/ 218 h 3576"/>
              <a:gd name="T104" fmla="*/ 1148 w 2908"/>
              <a:gd name="T105" fmla="*/ 102 h 3576"/>
              <a:gd name="T106" fmla="*/ 1303 w 2908"/>
              <a:gd name="T107" fmla="*/ 88 h 3576"/>
              <a:gd name="T108" fmla="*/ 1364 w 2908"/>
              <a:gd name="T109" fmla="*/ 245 h 3576"/>
              <a:gd name="T110" fmla="*/ 1607 w 2908"/>
              <a:gd name="T111" fmla="*/ 322 h 3576"/>
              <a:gd name="T112" fmla="*/ 1588 w 2908"/>
              <a:gd name="T113" fmla="*/ 518 h 3576"/>
              <a:gd name="T114" fmla="*/ 730 w 2908"/>
              <a:gd name="T115" fmla="*/ 536 h 3576"/>
              <a:gd name="T116" fmla="*/ 675 w 2908"/>
              <a:gd name="T117" fmla="*/ 348 h 3576"/>
              <a:gd name="T118" fmla="*/ 913 w 2908"/>
              <a:gd name="T119" fmla="*/ 252 h 3576"/>
              <a:gd name="T120" fmla="*/ 980 w 2908"/>
              <a:gd name="T121" fmla="*/ 115 h 3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08" h="3576">
                <a:moveTo>
                  <a:pt x="2607" y="2605"/>
                </a:moveTo>
                <a:lnTo>
                  <a:pt x="2585" y="2607"/>
                </a:lnTo>
                <a:lnTo>
                  <a:pt x="2563" y="2613"/>
                </a:lnTo>
                <a:lnTo>
                  <a:pt x="2543" y="2623"/>
                </a:lnTo>
                <a:lnTo>
                  <a:pt x="2526" y="2640"/>
                </a:lnTo>
                <a:lnTo>
                  <a:pt x="2181" y="3027"/>
                </a:lnTo>
                <a:lnTo>
                  <a:pt x="2003" y="2884"/>
                </a:lnTo>
                <a:lnTo>
                  <a:pt x="1982" y="2871"/>
                </a:lnTo>
                <a:lnTo>
                  <a:pt x="1961" y="2863"/>
                </a:lnTo>
                <a:lnTo>
                  <a:pt x="1939" y="2861"/>
                </a:lnTo>
                <a:lnTo>
                  <a:pt x="1916" y="2863"/>
                </a:lnTo>
                <a:lnTo>
                  <a:pt x="1895" y="2871"/>
                </a:lnTo>
                <a:lnTo>
                  <a:pt x="1875" y="2882"/>
                </a:lnTo>
                <a:lnTo>
                  <a:pt x="1859" y="2899"/>
                </a:lnTo>
                <a:lnTo>
                  <a:pt x="1846" y="2919"/>
                </a:lnTo>
                <a:lnTo>
                  <a:pt x="1840" y="2941"/>
                </a:lnTo>
                <a:lnTo>
                  <a:pt x="1836" y="2963"/>
                </a:lnTo>
                <a:lnTo>
                  <a:pt x="1840" y="2985"/>
                </a:lnTo>
                <a:lnTo>
                  <a:pt x="1846" y="3007"/>
                </a:lnTo>
                <a:lnTo>
                  <a:pt x="1858" y="3026"/>
                </a:lnTo>
                <a:lnTo>
                  <a:pt x="1875" y="3043"/>
                </a:lnTo>
                <a:lnTo>
                  <a:pt x="2130" y="3247"/>
                </a:lnTo>
                <a:lnTo>
                  <a:pt x="2150" y="3260"/>
                </a:lnTo>
                <a:lnTo>
                  <a:pt x="2172" y="3267"/>
                </a:lnTo>
                <a:lnTo>
                  <a:pt x="2193" y="3269"/>
                </a:lnTo>
                <a:lnTo>
                  <a:pt x="2215" y="3267"/>
                </a:lnTo>
                <a:lnTo>
                  <a:pt x="2235" y="3261"/>
                </a:lnTo>
                <a:lnTo>
                  <a:pt x="2254" y="3250"/>
                </a:lnTo>
                <a:lnTo>
                  <a:pt x="2270" y="3236"/>
                </a:lnTo>
                <a:lnTo>
                  <a:pt x="2678" y="2775"/>
                </a:lnTo>
                <a:lnTo>
                  <a:pt x="2691" y="2756"/>
                </a:lnTo>
                <a:lnTo>
                  <a:pt x="2700" y="2735"/>
                </a:lnTo>
                <a:lnTo>
                  <a:pt x="2704" y="2712"/>
                </a:lnTo>
                <a:lnTo>
                  <a:pt x="2702" y="2691"/>
                </a:lnTo>
                <a:lnTo>
                  <a:pt x="2697" y="2669"/>
                </a:lnTo>
                <a:lnTo>
                  <a:pt x="2686" y="2648"/>
                </a:lnTo>
                <a:lnTo>
                  <a:pt x="2670" y="2631"/>
                </a:lnTo>
                <a:lnTo>
                  <a:pt x="2650" y="2618"/>
                </a:lnTo>
                <a:lnTo>
                  <a:pt x="2629" y="2609"/>
                </a:lnTo>
                <a:lnTo>
                  <a:pt x="2607" y="2605"/>
                </a:lnTo>
                <a:close/>
                <a:moveTo>
                  <a:pt x="970" y="2503"/>
                </a:moveTo>
                <a:lnTo>
                  <a:pt x="1428" y="2503"/>
                </a:lnTo>
                <a:lnTo>
                  <a:pt x="1445" y="2505"/>
                </a:lnTo>
                <a:lnTo>
                  <a:pt x="1459" y="2513"/>
                </a:lnTo>
                <a:lnTo>
                  <a:pt x="1469" y="2524"/>
                </a:lnTo>
                <a:lnTo>
                  <a:pt x="1477" y="2538"/>
                </a:lnTo>
                <a:lnTo>
                  <a:pt x="1479" y="2554"/>
                </a:lnTo>
                <a:lnTo>
                  <a:pt x="1479" y="2605"/>
                </a:lnTo>
                <a:lnTo>
                  <a:pt x="1477" y="2621"/>
                </a:lnTo>
                <a:lnTo>
                  <a:pt x="1469" y="2635"/>
                </a:lnTo>
                <a:lnTo>
                  <a:pt x="1459" y="2646"/>
                </a:lnTo>
                <a:lnTo>
                  <a:pt x="1445" y="2654"/>
                </a:lnTo>
                <a:lnTo>
                  <a:pt x="1428" y="2656"/>
                </a:lnTo>
                <a:lnTo>
                  <a:pt x="970" y="2656"/>
                </a:lnTo>
                <a:lnTo>
                  <a:pt x="953" y="2654"/>
                </a:lnTo>
                <a:lnTo>
                  <a:pt x="939" y="2646"/>
                </a:lnTo>
                <a:lnTo>
                  <a:pt x="928" y="2635"/>
                </a:lnTo>
                <a:lnTo>
                  <a:pt x="921" y="2621"/>
                </a:lnTo>
                <a:lnTo>
                  <a:pt x="919" y="2605"/>
                </a:lnTo>
                <a:lnTo>
                  <a:pt x="919" y="2554"/>
                </a:lnTo>
                <a:lnTo>
                  <a:pt x="921" y="2538"/>
                </a:lnTo>
                <a:lnTo>
                  <a:pt x="928" y="2524"/>
                </a:lnTo>
                <a:lnTo>
                  <a:pt x="939" y="2513"/>
                </a:lnTo>
                <a:lnTo>
                  <a:pt x="953" y="2505"/>
                </a:lnTo>
                <a:lnTo>
                  <a:pt x="970" y="2503"/>
                </a:lnTo>
                <a:close/>
                <a:moveTo>
                  <a:pt x="790" y="2388"/>
                </a:moveTo>
                <a:lnTo>
                  <a:pt x="804" y="2392"/>
                </a:lnTo>
                <a:lnTo>
                  <a:pt x="817" y="2400"/>
                </a:lnTo>
                <a:lnTo>
                  <a:pt x="827" y="2411"/>
                </a:lnTo>
                <a:lnTo>
                  <a:pt x="832" y="2425"/>
                </a:lnTo>
                <a:lnTo>
                  <a:pt x="832" y="2439"/>
                </a:lnTo>
                <a:lnTo>
                  <a:pt x="829" y="2453"/>
                </a:lnTo>
                <a:lnTo>
                  <a:pt x="821" y="2466"/>
                </a:lnTo>
                <a:lnTo>
                  <a:pt x="633" y="2678"/>
                </a:lnTo>
                <a:lnTo>
                  <a:pt x="622" y="2686"/>
                </a:lnTo>
                <a:lnTo>
                  <a:pt x="610" y="2692"/>
                </a:lnTo>
                <a:lnTo>
                  <a:pt x="597" y="2694"/>
                </a:lnTo>
                <a:lnTo>
                  <a:pt x="582" y="2691"/>
                </a:lnTo>
                <a:lnTo>
                  <a:pt x="568" y="2683"/>
                </a:lnTo>
                <a:lnTo>
                  <a:pt x="451" y="2589"/>
                </a:lnTo>
                <a:lnTo>
                  <a:pt x="441" y="2578"/>
                </a:lnTo>
                <a:lnTo>
                  <a:pt x="435" y="2565"/>
                </a:lnTo>
                <a:lnTo>
                  <a:pt x="434" y="2551"/>
                </a:lnTo>
                <a:lnTo>
                  <a:pt x="436" y="2537"/>
                </a:lnTo>
                <a:lnTo>
                  <a:pt x="444" y="2523"/>
                </a:lnTo>
                <a:lnTo>
                  <a:pt x="454" y="2513"/>
                </a:lnTo>
                <a:lnTo>
                  <a:pt x="468" y="2508"/>
                </a:lnTo>
                <a:lnTo>
                  <a:pt x="483" y="2505"/>
                </a:lnTo>
                <a:lnTo>
                  <a:pt x="497" y="2509"/>
                </a:lnTo>
                <a:lnTo>
                  <a:pt x="510" y="2516"/>
                </a:lnTo>
                <a:lnTo>
                  <a:pt x="592" y="2582"/>
                </a:lnTo>
                <a:lnTo>
                  <a:pt x="751" y="2404"/>
                </a:lnTo>
                <a:lnTo>
                  <a:pt x="762" y="2394"/>
                </a:lnTo>
                <a:lnTo>
                  <a:pt x="776" y="2389"/>
                </a:lnTo>
                <a:lnTo>
                  <a:pt x="790" y="2388"/>
                </a:lnTo>
                <a:close/>
                <a:moveTo>
                  <a:pt x="2245" y="2247"/>
                </a:moveTo>
                <a:lnTo>
                  <a:pt x="2312" y="2251"/>
                </a:lnTo>
                <a:lnTo>
                  <a:pt x="2378" y="2262"/>
                </a:lnTo>
                <a:lnTo>
                  <a:pt x="2442" y="2278"/>
                </a:lnTo>
                <a:lnTo>
                  <a:pt x="2503" y="2299"/>
                </a:lnTo>
                <a:lnTo>
                  <a:pt x="2561" y="2328"/>
                </a:lnTo>
                <a:lnTo>
                  <a:pt x="2615" y="2361"/>
                </a:lnTo>
                <a:lnTo>
                  <a:pt x="2666" y="2399"/>
                </a:lnTo>
                <a:lnTo>
                  <a:pt x="2714" y="2443"/>
                </a:lnTo>
                <a:lnTo>
                  <a:pt x="2756" y="2489"/>
                </a:lnTo>
                <a:lnTo>
                  <a:pt x="2795" y="2540"/>
                </a:lnTo>
                <a:lnTo>
                  <a:pt x="2828" y="2595"/>
                </a:lnTo>
                <a:lnTo>
                  <a:pt x="2856" y="2654"/>
                </a:lnTo>
                <a:lnTo>
                  <a:pt x="2878" y="2715"/>
                </a:lnTo>
                <a:lnTo>
                  <a:pt x="2895" y="2778"/>
                </a:lnTo>
                <a:lnTo>
                  <a:pt x="2904" y="2843"/>
                </a:lnTo>
                <a:lnTo>
                  <a:pt x="2908" y="2912"/>
                </a:lnTo>
                <a:lnTo>
                  <a:pt x="2904" y="2980"/>
                </a:lnTo>
                <a:lnTo>
                  <a:pt x="2895" y="3046"/>
                </a:lnTo>
                <a:lnTo>
                  <a:pt x="2878" y="3109"/>
                </a:lnTo>
                <a:lnTo>
                  <a:pt x="2856" y="3171"/>
                </a:lnTo>
                <a:lnTo>
                  <a:pt x="2828" y="3228"/>
                </a:lnTo>
                <a:lnTo>
                  <a:pt x="2795" y="3283"/>
                </a:lnTo>
                <a:lnTo>
                  <a:pt x="2756" y="3334"/>
                </a:lnTo>
                <a:lnTo>
                  <a:pt x="2714" y="3381"/>
                </a:lnTo>
                <a:lnTo>
                  <a:pt x="2666" y="3424"/>
                </a:lnTo>
                <a:lnTo>
                  <a:pt x="2615" y="3462"/>
                </a:lnTo>
                <a:lnTo>
                  <a:pt x="2561" y="3496"/>
                </a:lnTo>
                <a:lnTo>
                  <a:pt x="2503" y="3524"/>
                </a:lnTo>
                <a:lnTo>
                  <a:pt x="2442" y="3546"/>
                </a:lnTo>
                <a:lnTo>
                  <a:pt x="2378" y="3563"/>
                </a:lnTo>
                <a:lnTo>
                  <a:pt x="2312" y="3573"/>
                </a:lnTo>
                <a:lnTo>
                  <a:pt x="2245" y="3576"/>
                </a:lnTo>
                <a:lnTo>
                  <a:pt x="2177" y="3573"/>
                </a:lnTo>
                <a:lnTo>
                  <a:pt x="2111" y="3563"/>
                </a:lnTo>
                <a:lnTo>
                  <a:pt x="2047" y="3546"/>
                </a:lnTo>
                <a:lnTo>
                  <a:pt x="1987" y="3524"/>
                </a:lnTo>
                <a:lnTo>
                  <a:pt x="1928" y="3496"/>
                </a:lnTo>
                <a:lnTo>
                  <a:pt x="1874" y="3462"/>
                </a:lnTo>
                <a:lnTo>
                  <a:pt x="1823" y="3424"/>
                </a:lnTo>
                <a:lnTo>
                  <a:pt x="1776" y="3381"/>
                </a:lnTo>
                <a:lnTo>
                  <a:pt x="1733" y="3334"/>
                </a:lnTo>
                <a:lnTo>
                  <a:pt x="1695" y="3283"/>
                </a:lnTo>
                <a:lnTo>
                  <a:pt x="1662" y="3228"/>
                </a:lnTo>
                <a:lnTo>
                  <a:pt x="1634" y="3171"/>
                </a:lnTo>
                <a:lnTo>
                  <a:pt x="1611" y="3109"/>
                </a:lnTo>
                <a:lnTo>
                  <a:pt x="1595" y="3046"/>
                </a:lnTo>
                <a:lnTo>
                  <a:pt x="1585" y="2980"/>
                </a:lnTo>
                <a:lnTo>
                  <a:pt x="1582" y="2912"/>
                </a:lnTo>
                <a:lnTo>
                  <a:pt x="1585" y="2843"/>
                </a:lnTo>
                <a:lnTo>
                  <a:pt x="1595" y="2778"/>
                </a:lnTo>
                <a:lnTo>
                  <a:pt x="1611" y="2715"/>
                </a:lnTo>
                <a:lnTo>
                  <a:pt x="1634" y="2654"/>
                </a:lnTo>
                <a:lnTo>
                  <a:pt x="1662" y="2595"/>
                </a:lnTo>
                <a:lnTo>
                  <a:pt x="1695" y="2540"/>
                </a:lnTo>
                <a:lnTo>
                  <a:pt x="1733" y="2489"/>
                </a:lnTo>
                <a:lnTo>
                  <a:pt x="1776" y="2443"/>
                </a:lnTo>
                <a:lnTo>
                  <a:pt x="1823" y="2399"/>
                </a:lnTo>
                <a:lnTo>
                  <a:pt x="1874" y="2361"/>
                </a:lnTo>
                <a:lnTo>
                  <a:pt x="1928" y="2328"/>
                </a:lnTo>
                <a:lnTo>
                  <a:pt x="1987" y="2299"/>
                </a:lnTo>
                <a:lnTo>
                  <a:pt x="2047" y="2278"/>
                </a:lnTo>
                <a:lnTo>
                  <a:pt x="2111" y="2262"/>
                </a:lnTo>
                <a:lnTo>
                  <a:pt x="2177" y="2251"/>
                </a:lnTo>
                <a:lnTo>
                  <a:pt x="2245" y="2247"/>
                </a:lnTo>
                <a:close/>
                <a:moveTo>
                  <a:pt x="970" y="2044"/>
                </a:moveTo>
                <a:lnTo>
                  <a:pt x="1531" y="2044"/>
                </a:lnTo>
                <a:lnTo>
                  <a:pt x="1546" y="2046"/>
                </a:lnTo>
                <a:lnTo>
                  <a:pt x="1560" y="2053"/>
                </a:lnTo>
                <a:lnTo>
                  <a:pt x="1572" y="2064"/>
                </a:lnTo>
                <a:lnTo>
                  <a:pt x="1579" y="2078"/>
                </a:lnTo>
                <a:lnTo>
                  <a:pt x="1582" y="2095"/>
                </a:lnTo>
                <a:lnTo>
                  <a:pt x="1582" y="2146"/>
                </a:lnTo>
                <a:lnTo>
                  <a:pt x="1579" y="2162"/>
                </a:lnTo>
                <a:lnTo>
                  <a:pt x="1572" y="2176"/>
                </a:lnTo>
                <a:lnTo>
                  <a:pt x="1560" y="2187"/>
                </a:lnTo>
                <a:lnTo>
                  <a:pt x="1546" y="2194"/>
                </a:lnTo>
                <a:lnTo>
                  <a:pt x="1531" y="2197"/>
                </a:lnTo>
                <a:lnTo>
                  <a:pt x="970" y="2197"/>
                </a:lnTo>
                <a:lnTo>
                  <a:pt x="953" y="2194"/>
                </a:lnTo>
                <a:lnTo>
                  <a:pt x="939" y="2187"/>
                </a:lnTo>
                <a:lnTo>
                  <a:pt x="928" y="2176"/>
                </a:lnTo>
                <a:lnTo>
                  <a:pt x="921" y="2162"/>
                </a:lnTo>
                <a:lnTo>
                  <a:pt x="919" y="2146"/>
                </a:lnTo>
                <a:lnTo>
                  <a:pt x="919" y="2095"/>
                </a:lnTo>
                <a:lnTo>
                  <a:pt x="921" y="2078"/>
                </a:lnTo>
                <a:lnTo>
                  <a:pt x="928" y="2064"/>
                </a:lnTo>
                <a:lnTo>
                  <a:pt x="939" y="2053"/>
                </a:lnTo>
                <a:lnTo>
                  <a:pt x="953" y="2046"/>
                </a:lnTo>
                <a:lnTo>
                  <a:pt x="970" y="2044"/>
                </a:lnTo>
                <a:close/>
                <a:moveTo>
                  <a:pt x="790" y="1951"/>
                </a:moveTo>
                <a:lnTo>
                  <a:pt x="804" y="1954"/>
                </a:lnTo>
                <a:lnTo>
                  <a:pt x="817" y="1962"/>
                </a:lnTo>
                <a:lnTo>
                  <a:pt x="827" y="1973"/>
                </a:lnTo>
                <a:lnTo>
                  <a:pt x="832" y="1987"/>
                </a:lnTo>
                <a:lnTo>
                  <a:pt x="832" y="2001"/>
                </a:lnTo>
                <a:lnTo>
                  <a:pt x="829" y="2016"/>
                </a:lnTo>
                <a:lnTo>
                  <a:pt x="821" y="2029"/>
                </a:lnTo>
                <a:lnTo>
                  <a:pt x="633" y="2240"/>
                </a:lnTo>
                <a:lnTo>
                  <a:pt x="622" y="2249"/>
                </a:lnTo>
                <a:lnTo>
                  <a:pt x="610" y="2254"/>
                </a:lnTo>
                <a:lnTo>
                  <a:pt x="597" y="2256"/>
                </a:lnTo>
                <a:lnTo>
                  <a:pt x="582" y="2253"/>
                </a:lnTo>
                <a:lnTo>
                  <a:pt x="568" y="2245"/>
                </a:lnTo>
                <a:lnTo>
                  <a:pt x="451" y="2151"/>
                </a:lnTo>
                <a:lnTo>
                  <a:pt x="441" y="2140"/>
                </a:lnTo>
                <a:lnTo>
                  <a:pt x="435" y="2127"/>
                </a:lnTo>
                <a:lnTo>
                  <a:pt x="434" y="2113"/>
                </a:lnTo>
                <a:lnTo>
                  <a:pt x="436" y="2099"/>
                </a:lnTo>
                <a:lnTo>
                  <a:pt x="444" y="2085"/>
                </a:lnTo>
                <a:lnTo>
                  <a:pt x="454" y="2075"/>
                </a:lnTo>
                <a:lnTo>
                  <a:pt x="468" y="2070"/>
                </a:lnTo>
                <a:lnTo>
                  <a:pt x="483" y="2068"/>
                </a:lnTo>
                <a:lnTo>
                  <a:pt x="497" y="2071"/>
                </a:lnTo>
                <a:lnTo>
                  <a:pt x="510" y="2078"/>
                </a:lnTo>
                <a:lnTo>
                  <a:pt x="592" y="2145"/>
                </a:lnTo>
                <a:lnTo>
                  <a:pt x="751" y="1966"/>
                </a:lnTo>
                <a:lnTo>
                  <a:pt x="762" y="1956"/>
                </a:lnTo>
                <a:lnTo>
                  <a:pt x="776" y="1952"/>
                </a:lnTo>
                <a:lnTo>
                  <a:pt x="790" y="1951"/>
                </a:lnTo>
                <a:close/>
                <a:moveTo>
                  <a:pt x="970" y="1635"/>
                </a:moveTo>
                <a:lnTo>
                  <a:pt x="1785" y="1635"/>
                </a:lnTo>
                <a:lnTo>
                  <a:pt x="1802" y="1637"/>
                </a:lnTo>
                <a:lnTo>
                  <a:pt x="1816" y="1645"/>
                </a:lnTo>
                <a:lnTo>
                  <a:pt x="1827" y="1656"/>
                </a:lnTo>
                <a:lnTo>
                  <a:pt x="1834" y="1670"/>
                </a:lnTo>
                <a:lnTo>
                  <a:pt x="1836" y="1686"/>
                </a:lnTo>
                <a:lnTo>
                  <a:pt x="1836" y="1737"/>
                </a:lnTo>
                <a:lnTo>
                  <a:pt x="1834" y="1753"/>
                </a:lnTo>
                <a:lnTo>
                  <a:pt x="1827" y="1767"/>
                </a:lnTo>
                <a:lnTo>
                  <a:pt x="1816" y="1778"/>
                </a:lnTo>
                <a:lnTo>
                  <a:pt x="1802" y="1786"/>
                </a:lnTo>
                <a:lnTo>
                  <a:pt x="1785" y="1788"/>
                </a:lnTo>
                <a:lnTo>
                  <a:pt x="970" y="1788"/>
                </a:lnTo>
                <a:lnTo>
                  <a:pt x="953" y="1786"/>
                </a:lnTo>
                <a:lnTo>
                  <a:pt x="939" y="1778"/>
                </a:lnTo>
                <a:lnTo>
                  <a:pt x="928" y="1767"/>
                </a:lnTo>
                <a:lnTo>
                  <a:pt x="921" y="1753"/>
                </a:lnTo>
                <a:lnTo>
                  <a:pt x="919" y="1737"/>
                </a:lnTo>
                <a:lnTo>
                  <a:pt x="919" y="1686"/>
                </a:lnTo>
                <a:lnTo>
                  <a:pt x="921" y="1670"/>
                </a:lnTo>
                <a:lnTo>
                  <a:pt x="928" y="1656"/>
                </a:lnTo>
                <a:lnTo>
                  <a:pt x="939" y="1645"/>
                </a:lnTo>
                <a:lnTo>
                  <a:pt x="953" y="1637"/>
                </a:lnTo>
                <a:lnTo>
                  <a:pt x="970" y="1635"/>
                </a:lnTo>
                <a:close/>
                <a:moveTo>
                  <a:pt x="790" y="1516"/>
                </a:moveTo>
                <a:lnTo>
                  <a:pt x="804" y="1519"/>
                </a:lnTo>
                <a:lnTo>
                  <a:pt x="817" y="1528"/>
                </a:lnTo>
                <a:lnTo>
                  <a:pt x="827" y="1539"/>
                </a:lnTo>
                <a:lnTo>
                  <a:pt x="832" y="1553"/>
                </a:lnTo>
                <a:lnTo>
                  <a:pt x="832" y="1567"/>
                </a:lnTo>
                <a:lnTo>
                  <a:pt x="829" y="1581"/>
                </a:lnTo>
                <a:lnTo>
                  <a:pt x="821" y="1594"/>
                </a:lnTo>
                <a:lnTo>
                  <a:pt x="633" y="1805"/>
                </a:lnTo>
                <a:lnTo>
                  <a:pt x="622" y="1814"/>
                </a:lnTo>
                <a:lnTo>
                  <a:pt x="610" y="1819"/>
                </a:lnTo>
                <a:lnTo>
                  <a:pt x="597" y="1822"/>
                </a:lnTo>
                <a:lnTo>
                  <a:pt x="582" y="1818"/>
                </a:lnTo>
                <a:lnTo>
                  <a:pt x="568" y="1811"/>
                </a:lnTo>
                <a:lnTo>
                  <a:pt x="451" y="1716"/>
                </a:lnTo>
                <a:lnTo>
                  <a:pt x="441" y="1706"/>
                </a:lnTo>
                <a:lnTo>
                  <a:pt x="435" y="1693"/>
                </a:lnTo>
                <a:lnTo>
                  <a:pt x="434" y="1679"/>
                </a:lnTo>
                <a:lnTo>
                  <a:pt x="436" y="1663"/>
                </a:lnTo>
                <a:lnTo>
                  <a:pt x="444" y="1650"/>
                </a:lnTo>
                <a:lnTo>
                  <a:pt x="454" y="1641"/>
                </a:lnTo>
                <a:lnTo>
                  <a:pt x="468" y="1635"/>
                </a:lnTo>
                <a:lnTo>
                  <a:pt x="483" y="1633"/>
                </a:lnTo>
                <a:lnTo>
                  <a:pt x="497" y="1636"/>
                </a:lnTo>
                <a:lnTo>
                  <a:pt x="510" y="1644"/>
                </a:lnTo>
                <a:lnTo>
                  <a:pt x="592" y="1710"/>
                </a:lnTo>
                <a:lnTo>
                  <a:pt x="751" y="1531"/>
                </a:lnTo>
                <a:lnTo>
                  <a:pt x="762" y="1521"/>
                </a:lnTo>
                <a:lnTo>
                  <a:pt x="776" y="1517"/>
                </a:lnTo>
                <a:lnTo>
                  <a:pt x="790" y="1516"/>
                </a:lnTo>
                <a:close/>
                <a:moveTo>
                  <a:pt x="970" y="1175"/>
                </a:moveTo>
                <a:lnTo>
                  <a:pt x="1785" y="1175"/>
                </a:lnTo>
                <a:lnTo>
                  <a:pt x="1802" y="1178"/>
                </a:lnTo>
                <a:lnTo>
                  <a:pt x="1816" y="1184"/>
                </a:lnTo>
                <a:lnTo>
                  <a:pt x="1827" y="1196"/>
                </a:lnTo>
                <a:lnTo>
                  <a:pt x="1834" y="1210"/>
                </a:lnTo>
                <a:lnTo>
                  <a:pt x="1836" y="1226"/>
                </a:lnTo>
                <a:lnTo>
                  <a:pt x="1836" y="1278"/>
                </a:lnTo>
                <a:lnTo>
                  <a:pt x="1834" y="1293"/>
                </a:lnTo>
                <a:lnTo>
                  <a:pt x="1827" y="1307"/>
                </a:lnTo>
                <a:lnTo>
                  <a:pt x="1816" y="1319"/>
                </a:lnTo>
                <a:lnTo>
                  <a:pt x="1802" y="1325"/>
                </a:lnTo>
                <a:lnTo>
                  <a:pt x="1785" y="1329"/>
                </a:lnTo>
                <a:lnTo>
                  <a:pt x="970" y="1329"/>
                </a:lnTo>
                <a:lnTo>
                  <a:pt x="953" y="1325"/>
                </a:lnTo>
                <a:lnTo>
                  <a:pt x="939" y="1319"/>
                </a:lnTo>
                <a:lnTo>
                  <a:pt x="928" y="1307"/>
                </a:lnTo>
                <a:lnTo>
                  <a:pt x="921" y="1293"/>
                </a:lnTo>
                <a:lnTo>
                  <a:pt x="919" y="1278"/>
                </a:lnTo>
                <a:lnTo>
                  <a:pt x="919" y="1226"/>
                </a:lnTo>
                <a:lnTo>
                  <a:pt x="921" y="1210"/>
                </a:lnTo>
                <a:lnTo>
                  <a:pt x="928" y="1196"/>
                </a:lnTo>
                <a:lnTo>
                  <a:pt x="939" y="1184"/>
                </a:lnTo>
                <a:lnTo>
                  <a:pt x="953" y="1178"/>
                </a:lnTo>
                <a:lnTo>
                  <a:pt x="970" y="1175"/>
                </a:lnTo>
                <a:close/>
                <a:moveTo>
                  <a:pt x="790" y="1061"/>
                </a:moveTo>
                <a:lnTo>
                  <a:pt x="804" y="1065"/>
                </a:lnTo>
                <a:lnTo>
                  <a:pt x="817" y="1073"/>
                </a:lnTo>
                <a:lnTo>
                  <a:pt x="827" y="1085"/>
                </a:lnTo>
                <a:lnTo>
                  <a:pt x="832" y="1098"/>
                </a:lnTo>
                <a:lnTo>
                  <a:pt x="832" y="1113"/>
                </a:lnTo>
                <a:lnTo>
                  <a:pt x="829" y="1127"/>
                </a:lnTo>
                <a:lnTo>
                  <a:pt x="821" y="1139"/>
                </a:lnTo>
                <a:lnTo>
                  <a:pt x="633" y="1351"/>
                </a:lnTo>
                <a:lnTo>
                  <a:pt x="622" y="1360"/>
                </a:lnTo>
                <a:lnTo>
                  <a:pt x="610" y="1365"/>
                </a:lnTo>
                <a:lnTo>
                  <a:pt x="597" y="1366"/>
                </a:lnTo>
                <a:lnTo>
                  <a:pt x="582" y="1364"/>
                </a:lnTo>
                <a:lnTo>
                  <a:pt x="568" y="1357"/>
                </a:lnTo>
                <a:lnTo>
                  <a:pt x="451" y="1262"/>
                </a:lnTo>
                <a:lnTo>
                  <a:pt x="441" y="1252"/>
                </a:lnTo>
                <a:lnTo>
                  <a:pt x="435" y="1238"/>
                </a:lnTo>
                <a:lnTo>
                  <a:pt x="434" y="1223"/>
                </a:lnTo>
                <a:lnTo>
                  <a:pt x="436" y="1209"/>
                </a:lnTo>
                <a:lnTo>
                  <a:pt x="444" y="1196"/>
                </a:lnTo>
                <a:lnTo>
                  <a:pt x="454" y="1187"/>
                </a:lnTo>
                <a:lnTo>
                  <a:pt x="468" y="1180"/>
                </a:lnTo>
                <a:lnTo>
                  <a:pt x="483" y="1179"/>
                </a:lnTo>
                <a:lnTo>
                  <a:pt x="497" y="1181"/>
                </a:lnTo>
                <a:lnTo>
                  <a:pt x="510" y="1189"/>
                </a:lnTo>
                <a:lnTo>
                  <a:pt x="592" y="1255"/>
                </a:lnTo>
                <a:lnTo>
                  <a:pt x="751" y="1077"/>
                </a:lnTo>
                <a:lnTo>
                  <a:pt x="762" y="1067"/>
                </a:lnTo>
                <a:lnTo>
                  <a:pt x="776" y="1062"/>
                </a:lnTo>
                <a:lnTo>
                  <a:pt x="790" y="1061"/>
                </a:lnTo>
                <a:close/>
                <a:moveTo>
                  <a:pt x="154" y="358"/>
                </a:moveTo>
                <a:lnTo>
                  <a:pt x="567" y="358"/>
                </a:lnTo>
                <a:lnTo>
                  <a:pt x="563" y="384"/>
                </a:lnTo>
                <a:lnTo>
                  <a:pt x="562" y="411"/>
                </a:lnTo>
                <a:lnTo>
                  <a:pt x="565" y="452"/>
                </a:lnTo>
                <a:lnTo>
                  <a:pt x="575" y="491"/>
                </a:lnTo>
                <a:lnTo>
                  <a:pt x="590" y="527"/>
                </a:lnTo>
                <a:lnTo>
                  <a:pt x="610" y="560"/>
                </a:lnTo>
                <a:lnTo>
                  <a:pt x="635" y="589"/>
                </a:lnTo>
                <a:lnTo>
                  <a:pt x="665" y="616"/>
                </a:lnTo>
                <a:lnTo>
                  <a:pt x="699" y="636"/>
                </a:lnTo>
                <a:lnTo>
                  <a:pt x="735" y="651"/>
                </a:lnTo>
                <a:lnTo>
                  <a:pt x="774" y="661"/>
                </a:lnTo>
                <a:lnTo>
                  <a:pt x="815" y="664"/>
                </a:lnTo>
                <a:lnTo>
                  <a:pt x="1481" y="664"/>
                </a:lnTo>
                <a:lnTo>
                  <a:pt x="1522" y="661"/>
                </a:lnTo>
                <a:lnTo>
                  <a:pt x="1561" y="651"/>
                </a:lnTo>
                <a:lnTo>
                  <a:pt x="1597" y="636"/>
                </a:lnTo>
                <a:lnTo>
                  <a:pt x="1631" y="614"/>
                </a:lnTo>
                <a:lnTo>
                  <a:pt x="1660" y="589"/>
                </a:lnTo>
                <a:lnTo>
                  <a:pt x="1686" y="559"/>
                </a:lnTo>
                <a:lnTo>
                  <a:pt x="1706" y="526"/>
                </a:lnTo>
                <a:lnTo>
                  <a:pt x="1722" y="489"/>
                </a:lnTo>
                <a:lnTo>
                  <a:pt x="1731" y="449"/>
                </a:lnTo>
                <a:lnTo>
                  <a:pt x="1735" y="407"/>
                </a:lnTo>
                <a:lnTo>
                  <a:pt x="1733" y="383"/>
                </a:lnTo>
                <a:lnTo>
                  <a:pt x="1729" y="358"/>
                </a:lnTo>
                <a:lnTo>
                  <a:pt x="2041" y="358"/>
                </a:lnTo>
                <a:lnTo>
                  <a:pt x="2084" y="360"/>
                </a:lnTo>
                <a:lnTo>
                  <a:pt x="2123" y="366"/>
                </a:lnTo>
                <a:lnTo>
                  <a:pt x="2158" y="377"/>
                </a:lnTo>
                <a:lnTo>
                  <a:pt x="2190" y="390"/>
                </a:lnTo>
                <a:lnTo>
                  <a:pt x="2217" y="407"/>
                </a:lnTo>
                <a:lnTo>
                  <a:pt x="2241" y="428"/>
                </a:lnTo>
                <a:lnTo>
                  <a:pt x="2260" y="451"/>
                </a:lnTo>
                <a:lnTo>
                  <a:pt x="2276" y="476"/>
                </a:lnTo>
                <a:lnTo>
                  <a:pt x="2286" y="503"/>
                </a:lnTo>
                <a:lnTo>
                  <a:pt x="2294" y="532"/>
                </a:lnTo>
                <a:lnTo>
                  <a:pt x="2296" y="562"/>
                </a:lnTo>
                <a:lnTo>
                  <a:pt x="2296" y="2097"/>
                </a:lnTo>
                <a:lnTo>
                  <a:pt x="2270" y="2096"/>
                </a:lnTo>
                <a:lnTo>
                  <a:pt x="2245" y="2095"/>
                </a:lnTo>
                <a:lnTo>
                  <a:pt x="2175" y="2098"/>
                </a:lnTo>
                <a:lnTo>
                  <a:pt x="2107" y="2107"/>
                </a:lnTo>
                <a:lnTo>
                  <a:pt x="2041" y="2122"/>
                </a:lnTo>
                <a:lnTo>
                  <a:pt x="2041" y="920"/>
                </a:lnTo>
                <a:lnTo>
                  <a:pt x="255" y="920"/>
                </a:lnTo>
                <a:lnTo>
                  <a:pt x="255" y="2963"/>
                </a:lnTo>
                <a:lnTo>
                  <a:pt x="1432" y="2963"/>
                </a:lnTo>
                <a:lnTo>
                  <a:pt x="1438" y="3030"/>
                </a:lnTo>
                <a:lnTo>
                  <a:pt x="1450" y="3095"/>
                </a:lnTo>
                <a:lnTo>
                  <a:pt x="1467" y="3158"/>
                </a:lnTo>
                <a:lnTo>
                  <a:pt x="1489" y="3218"/>
                </a:lnTo>
                <a:lnTo>
                  <a:pt x="204" y="3218"/>
                </a:lnTo>
                <a:lnTo>
                  <a:pt x="168" y="3215"/>
                </a:lnTo>
                <a:lnTo>
                  <a:pt x="133" y="3205"/>
                </a:lnTo>
                <a:lnTo>
                  <a:pt x="102" y="3190"/>
                </a:lnTo>
                <a:lnTo>
                  <a:pt x="72" y="3171"/>
                </a:lnTo>
                <a:lnTo>
                  <a:pt x="49" y="3146"/>
                </a:lnTo>
                <a:lnTo>
                  <a:pt x="28" y="3118"/>
                </a:lnTo>
                <a:lnTo>
                  <a:pt x="13" y="3085"/>
                </a:lnTo>
                <a:lnTo>
                  <a:pt x="3" y="3050"/>
                </a:lnTo>
                <a:lnTo>
                  <a:pt x="0" y="3014"/>
                </a:lnTo>
                <a:lnTo>
                  <a:pt x="0" y="562"/>
                </a:lnTo>
                <a:lnTo>
                  <a:pt x="3" y="529"/>
                </a:lnTo>
                <a:lnTo>
                  <a:pt x="10" y="497"/>
                </a:lnTo>
                <a:lnTo>
                  <a:pt x="22" y="468"/>
                </a:lnTo>
                <a:lnTo>
                  <a:pt x="37" y="441"/>
                </a:lnTo>
                <a:lnTo>
                  <a:pt x="54" y="417"/>
                </a:lnTo>
                <a:lnTo>
                  <a:pt x="72" y="397"/>
                </a:lnTo>
                <a:lnTo>
                  <a:pt x="93" y="380"/>
                </a:lnTo>
                <a:lnTo>
                  <a:pt x="114" y="368"/>
                </a:lnTo>
                <a:lnTo>
                  <a:pt x="134" y="360"/>
                </a:lnTo>
                <a:lnTo>
                  <a:pt x="154" y="358"/>
                </a:lnTo>
                <a:close/>
                <a:moveTo>
                  <a:pt x="1148" y="102"/>
                </a:moveTo>
                <a:lnTo>
                  <a:pt x="1127" y="105"/>
                </a:lnTo>
                <a:lnTo>
                  <a:pt x="1109" y="113"/>
                </a:lnTo>
                <a:lnTo>
                  <a:pt x="1094" y="125"/>
                </a:lnTo>
                <a:lnTo>
                  <a:pt x="1082" y="140"/>
                </a:lnTo>
                <a:lnTo>
                  <a:pt x="1074" y="158"/>
                </a:lnTo>
                <a:lnTo>
                  <a:pt x="1071" y="179"/>
                </a:lnTo>
                <a:lnTo>
                  <a:pt x="1074" y="199"/>
                </a:lnTo>
                <a:lnTo>
                  <a:pt x="1082" y="218"/>
                </a:lnTo>
                <a:lnTo>
                  <a:pt x="1094" y="233"/>
                </a:lnTo>
                <a:lnTo>
                  <a:pt x="1109" y="245"/>
                </a:lnTo>
                <a:lnTo>
                  <a:pt x="1127" y="252"/>
                </a:lnTo>
                <a:lnTo>
                  <a:pt x="1148" y="256"/>
                </a:lnTo>
                <a:lnTo>
                  <a:pt x="1169" y="252"/>
                </a:lnTo>
                <a:lnTo>
                  <a:pt x="1187" y="245"/>
                </a:lnTo>
                <a:lnTo>
                  <a:pt x="1202" y="233"/>
                </a:lnTo>
                <a:lnTo>
                  <a:pt x="1214" y="218"/>
                </a:lnTo>
                <a:lnTo>
                  <a:pt x="1222" y="199"/>
                </a:lnTo>
                <a:lnTo>
                  <a:pt x="1225" y="179"/>
                </a:lnTo>
                <a:lnTo>
                  <a:pt x="1222" y="158"/>
                </a:lnTo>
                <a:lnTo>
                  <a:pt x="1214" y="140"/>
                </a:lnTo>
                <a:lnTo>
                  <a:pt x="1202" y="125"/>
                </a:lnTo>
                <a:lnTo>
                  <a:pt x="1187" y="113"/>
                </a:lnTo>
                <a:lnTo>
                  <a:pt x="1169" y="105"/>
                </a:lnTo>
                <a:lnTo>
                  <a:pt x="1148" y="102"/>
                </a:lnTo>
                <a:close/>
                <a:moveTo>
                  <a:pt x="1146" y="0"/>
                </a:moveTo>
                <a:lnTo>
                  <a:pt x="1150" y="0"/>
                </a:lnTo>
                <a:lnTo>
                  <a:pt x="1182" y="3"/>
                </a:lnTo>
                <a:lnTo>
                  <a:pt x="1212" y="11"/>
                </a:lnTo>
                <a:lnTo>
                  <a:pt x="1239" y="24"/>
                </a:lnTo>
                <a:lnTo>
                  <a:pt x="1264" y="41"/>
                </a:lnTo>
                <a:lnTo>
                  <a:pt x="1285" y="63"/>
                </a:lnTo>
                <a:lnTo>
                  <a:pt x="1303" y="88"/>
                </a:lnTo>
                <a:lnTo>
                  <a:pt x="1316" y="115"/>
                </a:lnTo>
                <a:lnTo>
                  <a:pt x="1323" y="145"/>
                </a:lnTo>
                <a:lnTo>
                  <a:pt x="1327" y="177"/>
                </a:lnTo>
                <a:lnTo>
                  <a:pt x="1327" y="179"/>
                </a:lnTo>
                <a:lnTo>
                  <a:pt x="1329" y="199"/>
                </a:lnTo>
                <a:lnTo>
                  <a:pt x="1337" y="218"/>
                </a:lnTo>
                <a:lnTo>
                  <a:pt x="1349" y="233"/>
                </a:lnTo>
                <a:lnTo>
                  <a:pt x="1364" y="245"/>
                </a:lnTo>
                <a:lnTo>
                  <a:pt x="1382" y="252"/>
                </a:lnTo>
                <a:lnTo>
                  <a:pt x="1402" y="256"/>
                </a:lnTo>
                <a:lnTo>
                  <a:pt x="1481" y="256"/>
                </a:lnTo>
                <a:lnTo>
                  <a:pt x="1512" y="259"/>
                </a:lnTo>
                <a:lnTo>
                  <a:pt x="1540" y="268"/>
                </a:lnTo>
                <a:lnTo>
                  <a:pt x="1566" y="282"/>
                </a:lnTo>
                <a:lnTo>
                  <a:pt x="1588" y="300"/>
                </a:lnTo>
                <a:lnTo>
                  <a:pt x="1607" y="322"/>
                </a:lnTo>
                <a:lnTo>
                  <a:pt x="1621" y="348"/>
                </a:lnTo>
                <a:lnTo>
                  <a:pt x="1630" y="377"/>
                </a:lnTo>
                <a:lnTo>
                  <a:pt x="1633" y="407"/>
                </a:lnTo>
                <a:lnTo>
                  <a:pt x="1633" y="411"/>
                </a:lnTo>
                <a:lnTo>
                  <a:pt x="1630" y="441"/>
                </a:lnTo>
                <a:lnTo>
                  <a:pt x="1621" y="469"/>
                </a:lnTo>
                <a:lnTo>
                  <a:pt x="1607" y="495"/>
                </a:lnTo>
                <a:lnTo>
                  <a:pt x="1588" y="518"/>
                </a:lnTo>
                <a:lnTo>
                  <a:pt x="1566" y="536"/>
                </a:lnTo>
                <a:lnTo>
                  <a:pt x="1540" y="550"/>
                </a:lnTo>
                <a:lnTo>
                  <a:pt x="1512" y="559"/>
                </a:lnTo>
                <a:lnTo>
                  <a:pt x="1481" y="562"/>
                </a:lnTo>
                <a:lnTo>
                  <a:pt x="815" y="562"/>
                </a:lnTo>
                <a:lnTo>
                  <a:pt x="784" y="559"/>
                </a:lnTo>
                <a:lnTo>
                  <a:pt x="756" y="550"/>
                </a:lnTo>
                <a:lnTo>
                  <a:pt x="730" y="536"/>
                </a:lnTo>
                <a:lnTo>
                  <a:pt x="708" y="518"/>
                </a:lnTo>
                <a:lnTo>
                  <a:pt x="689" y="495"/>
                </a:lnTo>
                <a:lnTo>
                  <a:pt x="675" y="469"/>
                </a:lnTo>
                <a:lnTo>
                  <a:pt x="667" y="441"/>
                </a:lnTo>
                <a:lnTo>
                  <a:pt x="663" y="411"/>
                </a:lnTo>
                <a:lnTo>
                  <a:pt x="663" y="407"/>
                </a:lnTo>
                <a:lnTo>
                  <a:pt x="667" y="377"/>
                </a:lnTo>
                <a:lnTo>
                  <a:pt x="675" y="348"/>
                </a:lnTo>
                <a:lnTo>
                  <a:pt x="689" y="322"/>
                </a:lnTo>
                <a:lnTo>
                  <a:pt x="708" y="300"/>
                </a:lnTo>
                <a:lnTo>
                  <a:pt x="730" y="282"/>
                </a:lnTo>
                <a:lnTo>
                  <a:pt x="756" y="268"/>
                </a:lnTo>
                <a:lnTo>
                  <a:pt x="784" y="259"/>
                </a:lnTo>
                <a:lnTo>
                  <a:pt x="815" y="256"/>
                </a:lnTo>
                <a:lnTo>
                  <a:pt x="894" y="256"/>
                </a:lnTo>
                <a:lnTo>
                  <a:pt x="913" y="252"/>
                </a:lnTo>
                <a:lnTo>
                  <a:pt x="932" y="245"/>
                </a:lnTo>
                <a:lnTo>
                  <a:pt x="947" y="233"/>
                </a:lnTo>
                <a:lnTo>
                  <a:pt x="959" y="218"/>
                </a:lnTo>
                <a:lnTo>
                  <a:pt x="966" y="199"/>
                </a:lnTo>
                <a:lnTo>
                  <a:pt x="970" y="179"/>
                </a:lnTo>
                <a:lnTo>
                  <a:pt x="970" y="177"/>
                </a:lnTo>
                <a:lnTo>
                  <a:pt x="973" y="145"/>
                </a:lnTo>
                <a:lnTo>
                  <a:pt x="980" y="115"/>
                </a:lnTo>
                <a:lnTo>
                  <a:pt x="993" y="88"/>
                </a:lnTo>
                <a:lnTo>
                  <a:pt x="1011" y="63"/>
                </a:lnTo>
                <a:lnTo>
                  <a:pt x="1032" y="41"/>
                </a:lnTo>
                <a:lnTo>
                  <a:pt x="1057" y="24"/>
                </a:lnTo>
                <a:lnTo>
                  <a:pt x="1084" y="11"/>
                </a:lnTo>
                <a:lnTo>
                  <a:pt x="1115" y="3"/>
                </a:lnTo>
                <a:lnTo>
                  <a:pt x="1146" y="0"/>
                </a:lnTo>
                <a:close/>
              </a:path>
            </a:pathLst>
          </a:custGeom>
          <a:solidFill>
            <a:srgbClr val="00206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9272" y="3653906"/>
            <a:ext cx="31738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 err="1">
                <a:solidFill>
                  <a:srgbClr val="262626"/>
                </a:solidFill>
              </a:rPr>
              <a:t>Мемлекет</a:t>
            </a:r>
            <a:r>
              <a:rPr lang="ru-RU" sz="1050" dirty="0">
                <a:solidFill>
                  <a:srgbClr val="262626"/>
                </a:solidFill>
              </a:rPr>
              <a:t> </a:t>
            </a:r>
            <a:r>
              <a:rPr lang="ru-RU" sz="1050" dirty="0" err="1">
                <a:solidFill>
                  <a:srgbClr val="262626"/>
                </a:solidFill>
              </a:rPr>
              <a:t>бизнеске</a:t>
            </a:r>
            <a:r>
              <a:rPr lang="ru-RU" sz="1050" dirty="0">
                <a:solidFill>
                  <a:srgbClr val="262626"/>
                </a:solidFill>
              </a:rPr>
              <a:t> </a:t>
            </a:r>
            <a:r>
              <a:rPr lang="ru-RU" sz="1050" dirty="0" err="1">
                <a:solidFill>
                  <a:srgbClr val="262626"/>
                </a:solidFill>
              </a:rPr>
              <a:t>сенбейді</a:t>
            </a:r>
            <a:r>
              <a:rPr lang="ru-RU" sz="1050" dirty="0">
                <a:solidFill>
                  <a:srgbClr val="262626"/>
                </a:solidFill>
              </a:rPr>
              <a:t>, </a:t>
            </a:r>
            <a:r>
              <a:rPr lang="ru-RU" sz="1050" dirty="0" err="1">
                <a:solidFill>
                  <a:srgbClr val="262626"/>
                </a:solidFill>
              </a:rPr>
              <a:t>тиісінше</a:t>
            </a:r>
            <a:r>
              <a:rPr lang="ru-RU" sz="1050" dirty="0">
                <a:solidFill>
                  <a:srgbClr val="262626"/>
                </a:solidFill>
              </a:rPr>
              <a:t> бизнес те </a:t>
            </a:r>
            <a:r>
              <a:rPr lang="ru-RU" sz="1050" dirty="0" err="1">
                <a:solidFill>
                  <a:srgbClr val="262626"/>
                </a:solidFill>
              </a:rPr>
              <a:t>мемлекетке</a:t>
            </a:r>
            <a:r>
              <a:rPr lang="ru-RU" sz="1050" dirty="0">
                <a:solidFill>
                  <a:srgbClr val="262626"/>
                </a:solidFill>
              </a:rPr>
              <a:t> </a:t>
            </a:r>
            <a:r>
              <a:rPr lang="ru-RU" sz="1050" dirty="0" err="1">
                <a:solidFill>
                  <a:srgbClr val="262626"/>
                </a:solidFill>
              </a:rPr>
              <a:t>сенім</a:t>
            </a:r>
            <a:r>
              <a:rPr lang="ru-RU" sz="1050" dirty="0">
                <a:solidFill>
                  <a:srgbClr val="262626"/>
                </a:solidFill>
              </a:rPr>
              <a:t> </a:t>
            </a:r>
            <a:r>
              <a:rPr lang="ru-RU" sz="1050" dirty="0" err="1">
                <a:solidFill>
                  <a:srgbClr val="262626"/>
                </a:solidFill>
              </a:rPr>
              <a:t>білдірмейді</a:t>
            </a:r>
            <a:endParaRPr lang="ru-RU" sz="1050" dirty="0">
              <a:solidFill>
                <a:srgbClr val="262626"/>
              </a:solidFill>
            </a:endParaRPr>
          </a:p>
        </p:txBody>
      </p:sp>
      <p:grpSp>
        <p:nvGrpSpPr>
          <p:cNvPr id="39" name="Group 229"/>
          <p:cNvGrpSpPr/>
          <p:nvPr/>
        </p:nvGrpSpPr>
        <p:grpSpPr>
          <a:xfrm>
            <a:off x="5183619" y="2439587"/>
            <a:ext cx="278719" cy="362753"/>
            <a:chOff x="-1917700" y="3270251"/>
            <a:chExt cx="420688" cy="477838"/>
          </a:xfrm>
          <a:solidFill>
            <a:srgbClr val="002060"/>
          </a:solidFill>
        </p:grpSpPr>
        <p:sp>
          <p:nvSpPr>
            <p:cNvPr id="40" name="Freeform 157"/>
            <p:cNvSpPr>
              <a:spLocks/>
            </p:cNvSpPr>
            <p:nvPr/>
          </p:nvSpPr>
          <p:spPr bwMode="auto">
            <a:xfrm>
              <a:off x="-1771650" y="3379788"/>
              <a:ext cx="128588" cy="130175"/>
            </a:xfrm>
            <a:custGeom>
              <a:avLst/>
              <a:gdLst>
                <a:gd name="T0" fmla="*/ 74 w 889"/>
                <a:gd name="T1" fmla="*/ 0 h 899"/>
                <a:gd name="T2" fmla="*/ 815 w 889"/>
                <a:gd name="T3" fmla="*/ 0 h 899"/>
                <a:gd name="T4" fmla="*/ 832 w 889"/>
                <a:gd name="T5" fmla="*/ 2 h 899"/>
                <a:gd name="T6" fmla="*/ 849 w 889"/>
                <a:gd name="T7" fmla="*/ 9 h 899"/>
                <a:gd name="T8" fmla="*/ 864 w 889"/>
                <a:gd name="T9" fmla="*/ 19 h 899"/>
                <a:gd name="T10" fmla="*/ 876 w 889"/>
                <a:gd name="T11" fmla="*/ 33 h 899"/>
                <a:gd name="T12" fmla="*/ 885 w 889"/>
                <a:gd name="T13" fmla="*/ 48 h 899"/>
                <a:gd name="T14" fmla="*/ 889 w 889"/>
                <a:gd name="T15" fmla="*/ 66 h 899"/>
                <a:gd name="T16" fmla="*/ 889 w 889"/>
                <a:gd name="T17" fmla="*/ 84 h 899"/>
                <a:gd name="T18" fmla="*/ 886 w 889"/>
                <a:gd name="T19" fmla="*/ 101 h 899"/>
                <a:gd name="T20" fmla="*/ 853 w 889"/>
                <a:gd name="T21" fmla="*/ 186 h 899"/>
                <a:gd name="T22" fmla="*/ 815 w 889"/>
                <a:gd name="T23" fmla="*/ 269 h 899"/>
                <a:gd name="T24" fmla="*/ 770 w 889"/>
                <a:gd name="T25" fmla="*/ 350 h 899"/>
                <a:gd name="T26" fmla="*/ 722 w 889"/>
                <a:gd name="T27" fmla="*/ 430 h 899"/>
                <a:gd name="T28" fmla="*/ 667 w 889"/>
                <a:gd name="T29" fmla="*/ 507 h 899"/>
                <a:gd name="T30" fmla="*/ 607 w 889"/>
                <a:gd name="T31" fmla="*/ 584 h 899"/>
                <a:gd name="T32" fmla="*/ 580 w 889"/>
                <a:gd name="T33" fmla="*/ 618 h 899"/>
                <a:gd name="T34" fmla="*/ 559 w 889"/>
                <a:gd name="T35" fmla="*/ 657 h 899"/>
                <a:gd name="T36" fmla="*/ 542 w 889"/>
                <a:gd name="T37" fmla="*/ 696 h 899"/>
                <a:gd name="T38" fmla="*/ 530 w 889"/>
                <a:gd name="T39" fmla="*/ 738 h 899"/>
                <a:gd name="T40" fmla="*/ 522 w 889"/>
                <a:gd name="T41" fmla="*/ 780 h 899"/>
                <a:gd name="T42" fmla="*/ 519 w 889"/>
                <a:gd name="T43" fmla="*/ 824 h 899"/>
                <a:gd name="T44" fmla="*/ 516 w 889"/>
                <a:gd name="T45" fmla="*/ 844 h 899"/>
                <a:gd name="T46" fmla="*/ 509 w 889"/>
                <a:gd name="T47" fmla="*/ 862 h 899"/>
                <a:gd name="T48" fmla="*/ 498 w 889"/>
                <a:gd name="T49" fmla="*/ 877 h 899"/>
                <a:gd name="T50" fmla="*/ 482 w 889"/>
                <a:gd name="T51" fmla="*/ 889 h 899"/>
                <a:gd name="T52" fmla="*/ 465 w 889"/>
                <a:gd name="T53" fmla="*/ 897 h 899"/>
                <a:gd name="T54" fmla="*/ 445 w 889"/>
                <a:gd name="T55" fmla="*/ 899 h 899"/>
                <a:gd name="T56" fmla="*/ 424 w 889"/>
                <a:gd name="T57" fmla="*/ 897 h 899"/>
                <a:gd name="T58" fmla="*/ 407 w 889"/>
                <a:gd name="T59" fmla="*/ 889 h 899"/>
                <a:gd name="T60" fmla="*/ 391 w 889"/>
                <a:gd name="T61" fmla="*/ 877 h 899"/>
                <a:gd name="T62" fmla="*/ 380 w 889"/>
                <a:gd name="T63" fmla="*/ 862 h 899"/>
                <a:gd name="T64" fmla="*/ 373 w 889"/>
                <a:gd name="T65" fmla="*/ 844 h 899"/>
                <a:gd name="T66" fmla="*/ 370 w 889"/>
                <a:gd name="T67" fmla="*/ 824 h 899"/>
                <a:gd name="T68" fmla="*/ 368 w 889"/>
                <a:gd name="T69" fmla="*/ 780 h 899"/>
                <a:gd name="T70" fmla="*/ 359 w 889"/>
                <a:gd name="T71" fmla="*/ 738 h 899"/>
                <a:gd name="T72" fmla="*/ 347 w 889"/>
                <a:gd name="T73" fmla="*/ 696 h 899"/>
                <a:gd name="T74" fmla="*/ 330 w 889"/>
                <a:gd name="T75" fmla="*/ 657 h 899"/>
                <a:gd name="T76" fmla="*/ 309 w 889"/>
                <a:gd name="T77" fmla="*/ 618 h 899"/>
                <a:gd name="T78" fmla="*/ 282 w 889"/>
                <a:gd name="T79" fmla="*/ 584 h 899"/>
                <a:gd name="T80" fmla="*/ 222 w 889"/>
                <a:gd name="T81" fmla="*/ 507 h 899"/>
                <a:gd name="T82" fmla="*/ 167 w 889"/>
                <a:gd name="T83" fmla="*/ 430 h 899"/>
                <a:gd name="T84" fmla="*/ 118 w 889"/>
                <a:gd name="T85" fmla="*/ 350 h 899"/>
                <a:gd name="T86" fmla="*/ 74 w 889"/>
                <a:gd name="T87" fmla="*/ 269 h 899"/>
                <a:gd name="T88" fmla="*/ 36 w 889"/>
                <a:gd name="T89" fmla="*/ 186 h 899"/>
                <a:gd name="T90" fmla="*/ 4 w 889"/>
                <a:gd name="T91" fmla="*/ 101 h 899"/>
                <a:gd name="T92" fmla="*/ 0 w 889"/>
                <a:gd name="T93" fmla="*/ 84 h 899"/>
                <a:gd name="T94" fmla="*/ 0 w 889"/>
                <a:gd name="T95" fmla="*/ 66 h 899"/>
                <a:gd name="T96" fmla="*/ 4 w 889"/>
                <a:gd name="T97" fmla="*/ 48 h 899"/>
                <a:gd name="T98" fmla="*/ 12 w 889"/>
                <a:gd name="T99" fmla="*/ 33 h 899"/>
                <a:gd name="T100" fmla="*/ 25 w 889"/>
                <a:gd name="T101" fmla="*/ 19 h 899"/>
                <a:gd name="T102" fmla="*/ 39 w 889"/>
                <a:gd name="T103" fmla="*/ 9 h 899"/>
                <a:gd name="T104" fmla="*/ 56 w 889"/>
                <a:gd name="T105" fmla="*/ 2 h 899"/>
                <a:gd name="T106" fmla="*/ 74 w 889"/>
                <a:gd name="T107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89" h="899">
                  <a:moveTo>
                    <a:pt x="74" y="0"/>
                  </a:moveTo>
                  <a:lnTo>
                    <a:pt x="815" y="0"/>
                  </a:lnTo>
                  <a:lnTo>
                    <a:pt x="832" y="2"/>
                  </a:lnTo>
                  <a:lnTo>
                    <a:pt x="849" y="9"/>
                  </a:lnTo>
                  <a:lnTo>
                    <a:pt x="864" y="19"/>
                  </a:lnTo>
                  <a:lnTo>
                    <a:pt x="876" y="33"/>
                  </a:lnTo>
                  <a:lnTo>
                    <a:pt x="885" y="48"/>
                  </a:lnTo>
                  <a:lnTo>
                    <a:pt x="889" y="66"/>
                  </a:lnTo>
                  <a:lnTo>
                    <a:pt x="889" y="84"/>
                  </a:lnTo>
                  <a:lnTo>
                    <a:pt x="886" y="101"/>
                  </a:lnTo>
                  <a:lnTo>
                    <a:pt x="853" y="186"/>
                  </a:lnTo>
                  <a:lnTo>
                    <a:pt x="815" y="269"/>
                  </a:lnTo>
                  <a:lnTo>
                    <a:pt x="770" y="350"/>
                  </a:lnTo>
                  <a:lnTo>
                    <a:pt x="722" y="430"/>
                  </a:lnTo>
                  <a:lnTo>
                    <a:pt x="667" y="507"/>
                  </a:lnTo>
                  <a:lnTo>
                    <a:pt x="607" y="584"/>
                  </a:lnTo>
                  <a:lnTo>
                    <a:pt x="580" y="618"/>
                  </a:lnTo>
                  <a:lnTo>
                    <a:pt x="559" y="657"/>
                  </a:lnTo>
                  <a:lnTo>
                    <a:pt x="542" y="696"/>
                  </a:lnTo>
                  <a:lnTo>
                    <a:pt x="530" y="738"/>
                  </a:lnTo>
                  <a:lnTo>
                    <a:pt x="522" y="780"/>
                  </a:lnTo>
                  <a:lnTo>
                    <a:pt x="519" y="824"/>
                  </a:lnTo>
                  <a:lnTo>
                    <a:pt x="516" y="844"/>
                  </a:lnTo>
                  <a:lnTo>
                    <a:pt x="509" y="862"/>
                  </a:lnTo>
                  <a:lnTo>
                    <a:pt x="498" y="877"/>
                  </a:lnTo>
                  <a:lnTo>
                    <a:pt x="482" y="889"/>
                  </a:lnTo>
                  <a:lnTo>
                    <a:pt x="465" y="897"/>
                  </a:lnTo>
                  <a:lnTo>
                    <a:pt x="445" y="899"/>
                  </a:lnTo>
                  <a:lnTo>
                    <a:pt x="424" y="897"/>
                  </a:lnTo>
                  <a:lnTo>
                    <a:pt x="407" y="889"/>
                  </a:lnTo>
                  <a:lnTo>
                    <a:pt x="391" y="877"/>
                  </a:lnTo>
                  <a:lnTo>
                    <a:pt x="380" y="862"/>
                  </a:lnTo>
                  <a:lnTo>
                    <a:pt x="373" y="844"/>
                  </a:lnTo>
                  <a:lnTo>
                    <a:pt x="370" y="824"/>
                  </a:lnTo>
                  <a:lnTo>
                    <a:pt x="368" y="780"/>
                  </a:lnTo>
                  <a:lnTo>
                    <a:pt x="359" y="738"/>
                  </a:lnTo>
                  <a:lnTo>
                    <a:pt x="347" y="696"/>
                  </a:lnTo>
                  <a:lnTo>
                    <a:pt x="330" y="657"/>
                  </a:lnTo>
                  <a:lnTo>
                    <a:pt x="309" y="618"/>
                  </a:lnTo>
                  <a:lnTo>
                    <a:pt x="282" y="584"/>
                  </a:lnTo>
                  <a:lnTo>
                    <a:pt x="222" y="507"/>
                  </a:lnTo>
                  <a:lnTo>
                    <a:pt x="167" y="430"/>
                  </a:lnTo>
                  <a:lnTo>
                    <a:pt x="118" y="350"/>
                  </a:lnTo>
                  <a:lnTo>
                    <a:pt x="74" y="269"/>
                  </a:lnTo>
                  <a:lnTo>
                    <a:pt x="36" y="186"/>
                  </a:lnTo>
                  <a:lnTo>
                    <a:pt x="4" y="101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4" y="48"/>
                  </a:lnTo>
                  <a:lnTo>
                    <a:pt x="12" y="33"/>
                  </a:lnTo>
                  <a:lnTo>
                    <a:pt x="25" y="19"/>
                  </a:lnTo>
                  <a:lnTo>
                    <a:pt x="39" y="9"/>
                  </a:lnTo>
                  <a:lnTo>
                    <a:pt x="56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58"/>
            <p:cNvSpPr>
              <a:spLocks/>
            </p:cNvSpPr>
            <p:nvPr/>
          </p:nvSpPr>
          <p:spPr bwMode="auto">
            <a:xfrm>
              <a:off x="-1825625" y="3530601"/>
              <a:ext cx="236538" cy="157163"/>
            </a:xfrm>
            <a:custGeom>
              <a:avLst/>
              <a:gdLst>
                <a:gd name="T0" fmla="*/ 822 w 1643"/>
                <a:gd name="T1" fmla="*/ 0 h 1090"/>
                <a:gd name="T2" fmla="*/ 842 w 1643"/>
                <a:gd name="T3" fmla="*/ 2 h 1090"/>
                <a:gd name="T4" fmla="*/ 859 w 1643"/>
                <a:gd name="T5" fmla="*/ 10 h 1090"/>
                <a:gd name="T6" fmla="*/ 875 w 1643"/>
                <a:gd name="T7" fmla="*/ 22 h 1090"/>
                <a:gd name="T8" fmla="*/ 886 w 1643"/>
                <a:gd name="T9" fmla="*/ 36 h 1090"/>
                <a:gd name="T10" fmla="*/ 893 w 1643"/>
                <a:gd name="T11" fmla="*/ 55 h 1090"/>
                <a:gd name="T12" fmla="*/ 896 w 1643"/>
                <a:gd name="T13" fmla="*/ 75 h 1090"/>
                <a:gd name="T14" fmla="*/ 900 w 1643"/>
                <a:gd name="T15" fmla="*/ 115 h 1090"/>
                <a:gd name="T16" fmla="*/ 908 w 1643"/>
                <a:gd name="T17" fmla="*/ 156 h 1090"/>
                <a:gd name="T18" fmla="*/ 923 w 1643"/>
                <a:gd name="T19" fmla="*/ 195 h 1090"/>
                <a:gd name="T20" fmla="*/ 943 w 1643"/>
                <a:gd name="T21" fmla="*/ 234 h 1090"/>
                <a:gd name="T22" fmla="*/ 969 w 1643"/>
                <a:gd name="T23" fmla="*/ 272 h 1090"/>
                <a:gd name="T24" fmla="*/ 1000 w 1643"/>
                <a:gd name="T25" fmla="*/ 309 h 1090"/>
                <a:gd name="T26" fmla="*/ 1036 w 1643"/>
                <a:gd name="T27" fmla="*/ 344 h 1090"/>
                <a:gd name="T28" fmla="*/ 1077 w 1643"/>
                <a:gd name="T29" fmla="*/ 377 h 1090"/>
                <a:gd name="T30" fmla="*/ 1168 w 1643"/>
                <a:gd name="T31" fmla="*/ 448 h 1090"/>
                <a:gd name="T32" fmla="*/ 1253 w 1643"/>
                <a:gd name="T33" fmla="*/ 520 h 1090"/>
                <a:gd name="T34" fmla="*/ 1332 w 1643"/>
                <a:gd name="T35" fmla="*/ 593 h 1090"/>
                <a:gd name="T36" fmla="*/ 1405 w 1643"/>
                <a:gd name="T37" fmla="*/ 667 h 1090"/>
                <a:gd name="T38" fmla="*/ 1472 w 1643"/>
                <a:gd name="T39" fmla="*/ 743 h 1090"/>
                <a:gd name="T40" fmla="*/ 1532 w 1643"/>
                <a:gd name="T41" fmla="*/ 820 h 1090"/>
                <a:gd name="T42" fmla="*/ 1585 w 1643"/>
                <a:gd name="T43" fmla="*/ 898 h 1090"/>
                <a:gd name="T44" fmla="*/ 1634 w 1643"/>
                <a:gd name="T45" fmla="*/ 977 h 1090"/>
                <a:gd name="T46" fmla="*/ 1641 w 1643"/>
                <a:gd name="T47" fmla="*/ 995 h 1090"/>
                <a:gd name="T48" fmla="*/ 1643 w 1643"/>
                <a:gd name="T49" fmla="*/ 1015 h 1090"/>
                <a:gd name="T50" fmla="*/ 1640 w 1643"/>
                <a:gd name="T51" fmla="*/ 1034 h 1090"/>
                <a:gd name="T52" fmla="*/ 1633 w 1643"/>
                <a:gd name="T53" fmla="*/ 1052 h 1090"/>
                <a:gd name="T54" fmla="*/ 1620 w 1643"/>
                <a:gd name="T55" fmla="*/ 1068 h 1090"/>
                <a:gd name="T56" fmla="*/ 1606 w 1643"/>
                <a:gd name="T57" fmla="*/ 1079 h 1090"/>
                <a:gd name="T58" fmla="*/ 1587 w 1643"/>
                <a:gd name="T59" fmla="*/ 1087 h 1090"/>
                <a:gd name="T60" fmla="*/ 1568 w 1643"/>
                <a:gd name="T61" fmla="*/ 1090 h 1090"/>
                <a:gd name="T62" fmla="*/ 74 w 1643"/>
                <a:gd name="T63" fmla="*/ 1090 h 1090"/>
                <a:gd name="T64" fmla="*/ 56 w 1643"/>
                <a:gd name="T65" fmla="*/ 1087 h 1090"/>
                <a:gd name="T66" fmla="*/ 37 w 1643"/>
                <a:gd name="T67" fmla="*/ 1079 h 1090"/>
                <a:gd name="T68" fmla="*/ 22 w 1643"/>
                <a:gd name="T69" fmla="*/ 1068 h 1090"/>
                <a:gd name="T70" fmla="*/ 10 w 1643"/>
                <a:gd name="T71" fmla="*/ 1052 h 1090"/>
                <a:gd name="T72" fmla="*/ 3 w 1643"/>
                <a:gd name="T73" fmla="*/ 1034 h 1090"/>
                <a:gd name="T74" fmla="*/ 0 w 1643"/>
                <a:gd name="T75" fmla="*/ 1015 h 1090"/>
                <a:gd name="T76" fmla="*/ 2 w 1643"/>
                <a:gd name="T77" fmla="*/ 995 h 1090"/>
                <a:gd name="T78" fmla="*/ 10 w 1643"/>
                <a:gd name="T79" fmla="*/ 977 h 1090"/>
                <a:gd name="T80" fmla="*/ 58 w 1643"/>
                <a:gd name="T81" fmla="*/ 898 h 1090"/>
                <a:gd name="T82" fmla="*/ 112 w 1643"/>
                <a:gd name="T83" fmla="*/ 820 h 1090"/>
                <a:gd name="T84" fmla="*/ 173 w 1643"/>
                <a:gd name="T85" fmla="*/ 743 h 1090"/>
                <a:gd name="T86" fmla="*/ 239 w 1643"/>
                <a:gd name="T87" fmla="*/ 667 h 1090"/>
                <a:gd name="T88" fmla="*/ 311 w 1643"/>
                <a:gd name="T89" fmla="*/ 593 h 1090"/>
                <a:gd name="T90" fmla="*/ 390 w 1643"/>
                <a:gd name="T91" fmla="*/ 520 h 1090"/>
                <a:gd name="T92" fmla="*/ 475 w 1643"/>
                <a:gd name="T93" fmla="*/ 448 h 1090"/>
                <a:gd name="T94" fmla="*/ 566 w 1643"/>
                <a:gd name="T95" fmla="*/ 377 h 1090"/>
                <a:gd name="T96" fmla="*/ 607 w 1643"/>
                <a:gd name="T97" fmla="*/ 344 h 1090"/>
                <a:gd name="T98" fmla="*/ 643 w 1643"/>
                <a:gd name="T99" fmla="*/ 309 h 1090"/>
                <a:gd name="T100" fmla="*/ 674 w 1643"/>
                <a:gd name="T101" fmla="*/ 272 h 1090"/>
                <a:gd name="T102" fmla="*/ 700 w 1643"/>
                <a:gd name="T103" fmla="*/ 234 h 1090"/>
                <a:gd name="T104" fmla="*/ 720 w 1643"/>
                <a:gd name="T105" fmla="*/ 195 h 1090"/>
                <a:gd name="T106" fmla="*/ 735 w 1643"/>
                <a:gd name="T107" fmla="*/ 156 h 1090"/>
                <a:gd name="T108" fmla="*/ 744 w 1643"/>
                <a:gd name="T109" fmla="*/ 115 h 1090"/>
                <a:gd name="T110" fmla="*/ 747 w 1643"/>
                <a:gd name="T111" fmla="*/ 75 h 1090"/>
                <a:gd name="T112" fmla="*/ 750 w 1643"/>
                <a:gd name="T113" fmla="*/ 55 h 1090"/>
                <a:gd name="T114" fmla="*/ 757 w 1643"/>
                <a:gd name="T115" fmla="*/ 36 h 1090"/>
                <a:gd name="T116" fmla="*/ 768 w 1643"/>
                <a:gd name="T117" fmla="*/ 22 h 1090"/>
                <a:gd name="T118" fmla="*/ 784 w 1643"/>
                <a:gd name="T119" fmla="*/ 10 h 1090"/>
                <a:gd name="T120" fmla="*/ 801 w 1643"/>
                <a:gd name="T121" fmla="*/ 2 h 1090"/>
                <a:gd name="T122" fmla="*/ 822 w 1643"/>
                <a:gd name="T123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3" h="1090">
                  <a:moveTo>
                    <a:pt x="822" y="0"/>
                  </a:moveTo>
                  <a:lnTo>
                    <a:pt x="842" y="2"/>
                  </a:lnTo>
                  <a:lnTo>
                    <a:pt x="859" y="10"/>
                  </a:lnTo>
                  <a:lnTo>
                    <a:pt x="875" y="22"/>
                  </a:lnTo>
                  <a:lnTo>
                    <a:pt x="886" y="36"/>
                  </a:lnTo>
                  <a:lnTo>
                    <a:pt x="893" y="55"/>
                  </a:lnTo>
                  <a:lnTo>
                    <a:pt x="896" y="75"/>
                  </a:lnTo>
                  <a:lnTo>
                    <a:pt x="900" y="115"/>
                  </a:lnTo>
                  <a:lnTo>
                    <a:pt x="908" y="156"/>
                  </a:lnTo>
                  <a:lnTo>
                    <a:pt x="923" y="195"/>
                  </a:lnTo>
                  <a:lnTo>
                    <a:pt x="943" y="234"/>
                  </a:lnTo>
                  <a:lnTo>
                    <a:pt x="969" y="272"/>
                  </a:lnTo>
                  <a:lnTo>
                    <a:pt x="1000" y="309"/>
                  </a:lnTo>
                  <a:lnTo>
                    <a:pt x="1036" y="344"/>
                  </a:lnTo>
                  <a:lnTo>
                    <a:pt x="1077" y="377"/>
                  </a:lnTo>
                  <a:lnTo>
                    <a:pt x="1168" y="448"/>
                  </a:lnTo>
                  <a:lnTo>
                    <a:pt x="1253" y="520"/>
                  </a:lnTo>
                  <a:lnTo>
                    <a:pt x="1332" y="593"/>
                  </a:lnTo>
                  <a:lnTo>
                    <a:pt x="1405" y="667"/>
                  </a:lnTo>
                  <a:lnTo>
                    <a:pt x="1472" y="743"/>
                  </a:lnTo>
                  <a:lnTo>
                    <a:pt x="1532" y="820"/>
                  </a:lnTo>
                  <a:lnTo>
                    <a:pt x="1585" y="898"/>
                  </a:lnTo>
                  <a:lnTo>
                    <a:pt x="1634" y="977"/>
                  </a:lnTo>
                  <a:lnTo>
                    <a:pt x="1641" y="995"/>
                  </a:lnTo>
                  <a:lnTo>
                    <a:pt x="1643" y="1015"/>
                  </a:lnTo>
                  <a:lnTo>
                    <a:pt x="1640" y="1034"/>
                  </a:lnTo>
                  <a:lnTo>
                    <a:pt x="1633" y="1052"/>
                  </a:lnTo>
                  <a:lnTo>
                    <a:pt x="1620" y="1068"/>
                  </a:lnTo>
                  <a:lnTo>
                    <a:pt x="1606" y="1079"/>
                  </a:lnTo>
                  <a:lnTo>
                    <a:pt x="1587" y="1087"/>
                  </a:lnTo>
                  <a:lnTo>
                    <a:pt x="1568" y="1090"/>
                  </a:lnTo>
                  <a:lnTo>
                    <a:pt x="74" y="1090"/>
                  </a:lnTo>
                  <a:lnTo>
                    <a:pt x="56" y="1087"/>
                  </a:lnTo>
                  <a:lnTo>
                    <a:pt x="37" y="1079"/>
                  </a:lnTo>
                  <a:lnTo>
                    <a:pt x="22" y="1068"/>
                  </a:lnTo>
                  <a:lnTo>
                    <a:pt x="10" y="1052"/>
                  </a:lnTo>
                  <a:lnTo>
                    <a:pt x="3" y="1034"/>
                  </a:lnTo>
                  <a:lnTo>
                    <a:pt x="0" y="1015"/>
                  </a:lnTo>
                  <a:lnTo>
                    <a:pt x="2" y="995"/>
                  </a:lnTo>
                  <a:lnTo>
                    <a:pt x="10" y="977"/>
                  </a:lnTo>
                  <a:lnTo>
                    <a:pt x="58" y="898"/>
                  </a:lnTo>
                  <a:lnTo>
                    <a:pt x="112" y="820"/>
                  </a:lnTo>
                  <a:lnTo>
                    <a:pt x="173" y="743"/>
                  </a:lnTo>
                  <a:lnTo>
                    <a:pt x="239" y="667"/>
                  </a:lnTo>
                  <a:lnTo>
                    <a:pt x="311" y="593"/>
                  </a:lnTo>
                  <a:lnTo>
                    <a:pt x="390" y="520"/>
                  </a:lnTo>
                  <a:lnTo>
                    <a:pt x="475" y="448"/>
                  </a:lnTo>
                  <a:lnTo>
                    <a:pt x="566" y="377"/>
                  </a:lnTo>
                  <a:lnTo>
                    <a:pt x="607" y="344"/>
                  </a:lnTo>
                  <a:lnTo>
                    <a:pt x="643" y="309"/>
                  </a:lnTo>
                  <a:lnTo>
                    <a:pt x="674" y="272"/>
                  </a:lnTo>
                  <a:lnTo>
                    <a:pt x="700" y="234"/>
                  </a:lnTo>
                  <a:lnTo>
                    <a:pt x="720" y="195"/>
                  </a:lnTo>
                  <a:lnTo>
                    <a:pt x="735" y="156"/>
                  </a:lnTo>
                  <a:lnTo>
                    <a:pt x="744" y="115"/>
                  </a:lnTo>
                  <a:lnTo>
                    <a:pt x="747" y="75"/>
                  </a:lnTo>
                  <a:lnTo>
                    <a:pt x="750" y="55"/>
                  </a:lnTo>
                  <a:lnTo>
                    <a:pt x="757" y="36"/>
                  </a:lnTo>
                  <a:lnTo>
                    <a:pt x="768" y="22"/>
                  </a:lnTo>
                  <a:lnTo>
                    <a:pt x="784" y="10"/>
                  </a:lnTo>
                  <a:lnTo>
                    <a:pt x="801" y="2"/>
                  </a:lnTo>
                  <a:lnTo>
                    <a:pt x="8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9"/>
            <p:cNvSpPr>
              <a:spLocks noEditPoints="1"/>
            </p:cNvSpPr>
            <p:nvPr/>
          </p:nvSpPr>
          <p:spPr bwMode="auto">
            <a:xfrm>
              <a:off x="-1917700" y="3270251"/>
              <a:ext cx="420688" cy="477838"/>
            </a:xfrm>
            <a:custGeom>
              <a:avLst/>
              <a:gdLst>
                <a:gd name="T0" fmla="*/ 543 w 2912"/>
                <a:gd name="T1" fmla="*/ 556 h 3309"/>
                <a:gd name="T2" fmla="*/ 666 w 2912"/>
                <a:gd name="T3" fmla="*/ 865 h 3309"/>
                <a:gd name="T4" fmla="*/ 830 w 2912"/>
                <a:gd name="T5" fmla="*/ 1139 h 3309"/>
                <a:gd name="T6" fmla="*/ 1012 w 2912"/>
                <a:gd name="T7" fmla="*/ 1380 h 3309"/>
                <a:gd name="T8" fmla="*/ 1159 w 2912"/>
                <a:gd name="T9" fmla="*/ 1557 h 3309"/>
                <a:gd name="T10" fmla="*/ 1195 w 2912"/>
                <a:gd name="T11" fmla="*/ 1655 h 3309"/>
                <a:gd name="T12" fmla="*/ 1159 w 2912"/>
                <a:gd name="T13" fmla="*/ 1752 h 3309"/>
                <a:gd name="T14" fmla="*/ 1012 w 2912"/>
                <a:gd name="T15" fmla="*/ 1929 h 3309"/>
                <a:gd name="T16" fmla="*/ 830 w 2912"/>
                <a:gd name="T17" fmla="*/ 2171 h 3309"/>
                <a:gd name="T18" fmla="*/ 666 w 2912"/>
                <a:gd name="T19" fmla="*/ 2445 h 3309"/>
                <a:gd name="T20" fmla="*/ 543 w 2912"/>
                <a:gd name="T21" fmla="*/ 2754 h 3309"/>
                <a:gd name="T22" fmla="*/ 2419 w 2912"/>
                <a:gd name="T23" fmla="*/ 3008 h 3309"/>
                <a:gd name="T24" fmla="*/ 2343 w 2912"/>
                <a:gd name="T25" fmla="*/ 2673 h 3309"/>
                <a:gd name="T26" fmla="*/ 2207 w 2912"/>
                <a:gd name="T27" fmla="*/ 2374 h 3309"/>
                <a:gd name="T28" fmla="*/ 2035 w 2912"/>
                <a:gd name="T29" fmla="*/ 2107 h 3309"/>
                <a:gd name="T30" fmla="*/ 1854 w 2912"/>
                <a:gd name="T31" fmla="*/ 1873 h 3309"/>
                <a:gd name="T32" fmla="*/ 1737 w 2912"/>
                <a:gd name="T33" fmla="*/ 1730 h 3309"/>
                <a:gd name="T34" fmla="*/ 1719 w 2912"/>
                <a:gd name="T35" fmla="*/ 1629 h 3309"/>
                <a:gd name="T36" fmla="*/ 1766 w 2912"/>
                <a:gd name="T37" fmla="*/ 1542 h 3309"/>
                <a:gd name="T38" fmla="*/ 1945 w 2912"/>
                <a:gd name="T39" fmla="*/ 1323 h 3309"/>
                <a:gd name="T40" fmla="*/ 2124 w 2912"/>
                <a:gd name="T41" fmla="*/ 1074 h 3309"/>
                <a:gd name="T42" fmla="*/ 2281 w 2912"/>
                <a:gd name="T43" fmla="*/ 790 h 3309"/>
                <a:gd name="T44" fmla="*/ 2390 w 2912"/>
                <a:gd name="T45" fmla="*/ 473 h 3309"/>
                <a:gd name="T46" fmla="*/ 149 w 2912"/>
                <a:gd name="T47" fmla="*/ 0 h 3309"/>
                <a:gd name="T48" fmla="*/ 2846 w 2912"/>
                <a:gd name="T49" fmla="*/ 25 h 3309"/>
                <a:gd name="T50" fmla="*/ 2909 w 2912"/>
                <a:gd name="T51" fmla="*/ 120 h 3309"/>
                <a:gd name="T52" fmla="*/ 2886 w 2912"/>
                <a:gd name="T53" fmla="*/ 234 h 3309"/>
                <a:gd name="T54" fmla="*/ 2792 w 2912"/>
                <a:gd name="T55" fmla="*/ 298 h 3309"/>
                <a:gd name="T56" fmla="*/ 2690 w 2912"/>
                <a:gd name="T57" fmla="*/ 491 h 3309"/>
                <a:gd name="T58" fmla="*/ 2584 w 2912"/>
                <a:gd name="T59" fmla="*/ 841 h 3309"/>
                <a:gd name="T60" fmla="*/ 2427 w 2912"/>
                <a:gd name="T61" fmla="*/ 1152 h 3309"/>
                <a:gd name="T62" fmla="*/ 2245 w 2912"/>
                <a:gd name="T63" fmla="*/ 1423 h 3309"/>
                <a:gd name="T64" fmla="*/ 2061 w 2912"/>
                <a:gd name="T65" fmla="*/ 1655 h 3309"/>
                <a:gd name="T66" fmla="*/ 2245 w 2912"/>
                <a:gd name="T67" fmla="*/ 1887 h 3309"/>
                <a:gd name="T68" fmla="*/ 2427 w 2912"/>
                <a:gd name="T69" fmla="*/ 2157 h 3309"/>
                <a:gd name="T70" fmla="*/ 2584 w 2912"/>
                <a:gd name="T71" fmla="*/ 2468 h 3309"/>
                <a:gd name="T72" fmla="*/ 2690 w 2912"/>
                <a:gd name="T73" fmla="*/ 2818 h 3309"/>
                <a:gd name="T74" fmla="*/ 2792 w 2912"/>
                <a:gd name="T75" fmla="*/ 3011 h 3309"/>
                <a:gd name="T76" fmla="*/ 2886 w 2912"/>
                <a:gd name="T77" fmla="*/ 3075 h 3309"/>
                <a:gd name="T78" fmla="*/ 2909 w 2912"/>
                <a:gd name="T79" fmla="*/ 3189 h 3309"/>
                <a:gd name="T80" fmla="*/ 2846 w 2912"/>
                <a:gd name="T81" fmla="*/ 3284 h 3309"/>
                <a:gd name="T82" fmla="*/ 149 w 2912"/>
                <a:gd name="T83" fmla="*/ 3309 h 3309"/>
                <a:gd name="T84" fmla="*/ 43 w 2912"/>
                <a:gd name="T85" fmla="*/ 3265 h 3309"/>
                <a:gd name="T86" fmla="*/ 0 w 2912"/>
                <a:gd name="T87" fmla="*/ 3159 h 3309"/>
                <a:gd name="T88" fmla="*/ 43 w 2912"/>
                <a:gd name="T89" fmla="*/ 3052 h 3309"/>
                <a:gd name="T90" fmla="*/ 149 w 2912"/>
                <a:gd name="T91" fmla="*/ 3008 h 3309"/>
                <a:gd name="T92" fmla="*/ 242 w 2912"/>
                <a:gd name="T93" fmla="*/ 2727 h 3309"/>
                <a:gd name="T94" fmla="*/ 364 w 2912"/>
                <a:gd name="T95" fmla="*/ 2387 h 3309"/>
                <a:gd name="T96" fmla="*/ 528 w 2912"/>
                <a:gd name="T97" fmla="*/ 2087 h 3309"/>
                <a:gd name="T98" fmla="*/ 713 w 2912"/>
                <a:gd name="T99" fmla="*/ 1825 h 3309"/>
                <a:gd name="T100" fmla="*/ 804 w 2912"/>
                <a:gd name="T101" fmla="*/ 1600 h 3309"/>
                <a:gd name="T102" fmla="*/ 620 w 2912"/>
                <a:gd name="T103" fmla="*/ 1359 h 3309"/>
                <a:gd name="T104" fmla="*/ 442 w 2912"/>
                <a:gd name="T105" fmla="*/ 1078 h 3309"/>
                <a:gd name="T106" fmla="*/ 295 w 2912"/>
                <a:gd name="T107" fmla="*/ 757 h 3309"/>
                <a:gd name="T108" fmla="*/ 204 w 2912"/>
                <a:gd name="T109" fmla="*/ 398 h 3309"/>
                <a:gd name="T110" fmla="*/ 91 w 2912"/>
                <a:gd name="T111" fmla="*/ 289 h 3309"/>
                <a:gd name="T112" fmla="*/ 11 w 2912"/>
                <a:gd name="T113" fmla="*/ 209 h 3309"/>
                <a:gd name="T114" fmla="*/ 11 w 2912"/>
                <a:gd name="T115" fmla="*/ 92 h 3309"/>
                <a:gd name="T116" fmla="*/ 91 w 2912"/>
                <a:gd name="T117" fmla="*/ 12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12" h="3309">
                  <a:moveTo>
                    <a:pt x="493" y="301"/>
                  </a:moveTo>
                  <a:lnTo>
                    <a:pt x="505" y="388"/>
                  </a:lnTo>
                  <a:lnTo>
                    <a:pt x="522" y="473"/>
                  </a:lnTo>
                  <a:lnTo>
                    <a:pt x="543" y="556"/>
                  </a:lnTo>
                  <a:lnTo>
                    <a:pt x="568" y="636"/>
                  </a:lnTo>
                  <a:lnTo>
                    <a:pt x="598" y="714"/>
                  </a:lnTo>
                  <a:lnTo>
                    <a:pt x="630" y="790"/>
                  </a:lnTo>
                  <a:lnTo>
                    <a:pt x="666" y="865"/>
                  </a:lnTo>
                  <a:lnTo>
                    <a:pt x="704" y="936"/>
                  </a:lnTo>
                  <a:lnTo>
                    <a:pt x="745" y="1006"/>
                  </a:lnTo>
                  <a:lnTo>
                    <a:pt x="787" y="1074"/>
                  </a:lnTo>
                  <a:lnTo>
                    <a:pt x="830" y="1139"/>
                  </a:lnTo>
                  <a:lnTo>
                    <a:pt x="876" y="1203"/>
                  </a:lnTo>
                  <a:lnTo>
                    <a:pt x="921" y="1264"/>
                  </a:lnTo>
                  <a:lnTo>
                    <a:pt x="967" y="1323"/>
                  </a:lnTo>
                  <a:lnTo>
                    <a:pt x="1012" y="1380"/>
                  </a:lnTo>
                  <a:lnTo>
                    <a:pt x="1057" y="1437"/>
                  </a:lnTo>
                  <a:lnTo>
                    <a:pt x="1102" y="1490"/>
                  </a:lnTo>
                  <a:lnTo>
                    <a:pt x="1145" y="1542"/>
                  </a:lnTo>
                  <a:lnTo>
                    <a:pt x="1159" y="1557"/>
                  </a:lnTo>
                  <a:lnTo>
                    <a:pt x="1174" y="1580"/>
                  </a:lnTo>
                  <a:lnTo>
                    <a:pt x="1186" y="1604"/>
                  </a:lnTo>
                  <a:lnTo>
                    <a:pt x="1192" y="1629"/>
                  </a:lnTo>
                  <a:lnTo>
                    <a:pt x="1195" y="1655"/>
                  </a:lnTo>
                  <a:lnTo>
                    <a:pt x="1192" y="1680"/>
                  </a:lnTo>
                  <a:lnTo>
                    <a:pt x="1186" y="1706"/>
                  </a:lnTo>
                  <a:lnTo>
                    <a:pt x="1174" y="1730"/>
                  </a:lnTo>
                  <a:lnTo>
                    <a:pt x="1159" y="1752"/>
                  </a:lnTo>
                  <a:lnTo>
                    <a:pt x="1145" y="1768"/>
                  </a:lnTo>
                  <a:lnTo>
                    <a:pt x="1102" y="1819"/>
                  </a:lnTo>
                  <a:lnTo>
                    <a:pt x="1057" y="1873"/>
                  </a:lnTo>
                  <a:lnTo>
                    <a:pt x="1012" y="1929"/>
                  </a:lnTo>
                  <a:lnTo>
                    <a:pt x="967" y="1987"/>
                  </a:lnTo>
                  <a:lnTo>
                    <a:pt x="921" y="2046"/>
                  </a:lnTo>
                  <a:lnTo>
                    <a:pt x="876" y="2107"/>
                  </a:lnTo>
                  <a:lnTo>
                    <a:pt x="830" y="2171"/>
                  </a:lnTo>
                  <a:lnTo>
                    <a:pt x="787" y="2236"/>
                  </a:lnTo>
                  <a:lnTo>
                    <a:pt x="745" y="2304"/>
                  </a:lnTo>
                  <a:lnTo>
                    <a:pt x="704" y="2374"/>
                  </a:lnTo>
                  <a:lnTo>
                    <a:pt x="666" y="2445"/>
                  </a:lnTo>
                  <a:lnTo>
                    <a:pt x="630" y="2519"/>
                  </a:lnTo>
                  <a:lnTo>
                    <a:pt x="598" y="2595"/>
                  </a:lnTo>
                  <a:lnTo>
                    <a:pt x="568" y="2673"/>
                  </a:lnTo>
                  <a:lnTo>
                    <a:pt x="543" y="2754"/>
                  </a:lnTo>
                  <a:lnTo>
                    <a:pt x="522" y="2836"/>
                  </a:lnTo>
                  <a:lnTo>
                    <a:pt x="505" y="2922"/>
                  </a:lnTo>
                  <a:lnTo>
                    <a:pt x="493" y="3008"/>
                  </a:lnTo>
                  <a:lnTo>
                    <a:pt x="2419" y="3008"/>
                  </a:lnTo>
                  <a:lnTo>
                    <a:pt x="2406" y="2922"/>
                  </a:lnTo>
                  <a:lnTo>
                    <a:pt x="2390" y="2836"/>
                  </a:lnTo>
                  <a:lnTo>
                    <a:pt x="2368" y="2754"/>
                  </a:lnTo>
                  <a:lnTo>
                    <a:pt x="2343" y="2673"/>
                  </a:lnTo>
                  <a:lnTo>
                    <a:pt x="2313" y="2595"/>
                  </a:lnTo>
                  <a:lnTo>
                    <a:pt x="2281" y="2519"/>
                  </a:lnTo>
                  <a:lnTo>
                    <a:pt x="2245" y="2445"/>
                  </a:lnTo>
                  <a:lnTo>
                    <a:pt x="2207" y="2374"/>
                  </a:lnTo>
                  <a:lnTo>
                    <a:pt x="2167" y="2304"/>
                  </a:lnTo>
                  <a:lnTo>
                    <a:pt x="2124" y="2236"/>
                  </a:lnTo>
                  <a:lnTo>
                    <a:pt x="2081" y="2171"/>
                  </a:lnTo>
                  <a:lnTo>
                    <a:pt x="2035" y="2107"/>
                  </a:lnTo>
                  <a:lnTo>
                    <a:pt x="1990" y="2046"/>
                  </a:lnTo>
                  <a:lnTo>
                    <a:pt x="1945" y="1987"/>
                  </a:lnTo>
                  <a:lnTo>
                    <a:pt x="1899" y="1929"/>
                  </a:lnTo>
                  <a:lnTo>
                    <a:pt x="1854" y="1873"/>
                  </a:lnTo>
                  <a:lnTo>
                    <a:pt x="1809" y="1819"/>
                  </a:lnTo>
                  <a:lnTo>
                    <a:pt x="1766" y="1768"/>
                  </a:lnTo>
                  <a:lnTo>
                    <a:pt x="1752" y="1752"/>
                  </a:lnTo>
                  <a:lnTo>
                    <a:pt x="1737" y="1730"/>
                  </a:lnTo>
                  <a:lnTo>
                    <a:pt x="1726" y="1706"/>
                  </a:lnTo>
                  <a:lnTo>
                    <a:pt x="1719" y="1680"/>
                  </a:lnTo>
                  <a:lnTo>
                    <a:pt x="1717" y="1655"/>
                  </a:lnTo>
                  <a:lnTo>
                    <a:pt x="1719" y="1629"/>
                  </a:lnTo>
                  <a:lnTo>
                    <a:pt x="1726" y="1604"/>
                  </a:lnTo>
                  <a:lnTo>
                    <a:pt x="1737" y="1580"/>
                  </a:lnTo>
                  <a:lnTo>
                    <a:pt x="1752" y="1557"/>
                  </a:lnTo>
                  <a:lnTo>
                    <a:pt x="1766" y="1542"/>
                  </a:lnTo>
                  <a:lnTo>
                    <a:pt x="1809" y="1490"/>
                  </a:lnTo>
                  <a:lnTo>
                    <a:pt x="1854" y="1437"/>
                  </a:lnTo>
                  <a:lnTo>
                    <a:pt x="1899" y="1380"/>
                  </a:lnTo>
                  <a:lnTo>
                    <a:pt x="1945" y="1323"/>
                  </a:lnTo>
                  <a:lnTo>
                    <a:pt x="1990" y="1264"/>
                  </a:lnTo>
                  <a:lnTo>
                    <a:pt x="2035" y="1203"/>
                  </a:lnTo>
                  <a:lnTo>
                    <a:pt x="2081" y="1139"/>
                  </a:lnTo>
                  <a:lnTo>
                    <a:pt x="2124" y="1074"/>
                  </a:lnTo>
                  <a:lnTo>
                    <a:pt x="2167" y="1006"/>
                  </a:lnTo>
                  <a:lnTo>
                    <a:pt x="2207" y="936"/>
                  </a:lnTo>
                  <a:lnTo>
                    <a:pt x="2245" y="865"/>
                  </a:lnTo>
                  <a:lnTo>
                    <a:pt x="2281" y="790"/>
                  </a:lnTo>
                  <a:lnTo>
                    <a:pt x="2313" y="714"/>
                  </a:lnTo>
                  <a:lnTo>
                    <a:pt x="2343" y="636"/>
                  </a:lnTo>
                  <a:lnTo>
                    <a:pt x="2368" y="556"/>
                  </a:lnTo>
                  <a:lnTo>
                    <a:pt x="2390" y="473"/>
                  </a:lnTo>
                  <a:lnTo>
                    <a:pt x="2406" y="388"/>
                  </a:lnTo>
                  <a:lnTo>
                    <a:pt x="2419" y="301"/>
                  </a:lnTo>
                  <a:lnTo>
                    <a:pt x="493" y="301"/>
                  </a:lnTo>
                  <a:close/>
                  <a:moveTo>
                    <a:pt x="149" y="0"/>
                  </a:moveTo>
                  <a:lnTo>
                    <a:pt x="2762" y="0"/>
                  </a:lnTo>
                  <a:lnTo>
                    <a:pt x="2792" y="3"/>
                  </a:lnTo>
                  <a:lnTo>
                    <a:pt x="2820" y="12"/>
                  </a:lnTo>
                  <a:lnTo>
                    <a:pt x="2846" y="25"/>
                  </a:lnTo>
                  <a:lnTo>
                    <a:pt x="2868" y="44"/>
                  </a:lnTo>
                  <a:lnTo>
                    <a:pt x="2886" y="67"/>
                  </a:lnTo>
                  <a:lnTo>
                    <a:pt x="2900" y="92"/>
                  </a:lnTo>
                  <a:lnTo>
                    <a:pt x="2909" y="120"/>
                  </a:lnTo>
                  <a:lnTo>
                    <a:pt x="2912" y="150"/>
                  </a:lnTo>
                  <a:lnTo>
                    <a:pt x="2909" y="180"/>
                  </a:lnTo>
                  <a:lnTo>
                    <a:pt x="2900" y="209"/>
                  </a:lnTo>
                  <a:lnTo>
                    <a:pt x="2886" y="234"/>
                  </a:lnTo>
                  <a:lnTo>
                    <a:pt x="2868" y="257"/>
                  </a:lnTo>
                  <a:lnTo>
                    <a:pt x="2846" y="275"/>
                  </a:lnTo>
                  <a:lnTo>
                    <a:pt x="2820" y="289"/>
                  </a:lnTo>
                  <a:lnTo>
                    <a:pt x="2792" y="298"/>
                  </a:lnTo>
                  <a:lnTo>
                    <a:pt x="2762" y="301"/>
                  </a:lnTo>
                  <a:lnTo>
                    <a:pt x="2718" y="301"/>
                  </a:lnTo>
                  <a:lnTo>
                    <a:pt x="2707" y="398"/>
                  </a:lnTo>
                  <a:lnTo>
                    <a:pt x="2690" y="491"/>
                  </a:lnTo>
                  <a:lnTo>
                    <a:pt x="2669" y="583"/>
                  </a:lnTo>
                  <a:lnTo>
                    <a:pt x="2645" y="671"/>
                  </a:lnTo>
                  <a:lnTo>
                    <a:pt x="2616" y="757"/>
                  </a:lnTo>
                  <a:lnTo>
                    <a:pt x="2584" y="841"/>
                  </a:lnTo>
                  <a:lnTo>
                    <a:pt x="2548" y="923"/>
                  </a:lnTo>
                  <a:lnTo>
                    <a:pt x="2510" y="1001"/>
                  </a:lnTo>
                  <a:lnTo>
                    <a:pt x="2469" y="1078"/>
                  </a:lnTo>
                  <a:lnTo>
                    <a:pt x="2427" y="1152"/>
                  </a:lnTo>
                  <a:lnTo>
                    <a:pt x="2383" y="1223"/>
                  </a:lnTo>
                  <a:lnTo>
                    <a:pt x="2338" y="1292"/>
                  </a:lnTo>
                  <a:lnTo>
                    <a:pt x="2292" y="1359"/>
                  </a:lnTo>
                  <a:lnTo>
                    <a:pt x="2245" y="1423"/>
                  </a:lnTo>
                  <a:lnTo>
                    <a:pt x="2199" y="1484"/>
                  </a:lnTo>
                  <a:lnTo>
                    <a:pt x="2152" y="1544"/>
                  </a:lnTo>
                  <a:lnTo>
                    <a:pt x="2107" y="1600"/>
                  </a:lnTo>
                  <a:lnTo>
                    <a:pt x="2061" y="1655"/>
                  </a:lnTo>
                  <a:lnTo>
                    <a:pt x="2107" y="1709"/>
                  </a:lnTo>
                  <a:lnTo>
                    <a:pt x="2152" y="1766"/>
                  </a:lnTo>
                  <a:lnTo>
                    <a:pt x="2199" y="1825"/>
                  </a:lnTo>
                  <a:lnTo>
                    <a:pt x="2245" y="1887"/>
                  </a:lnTo>
                  <a:lnTo>
                    <a:pt x="2292" y="1950"/>
                  </a:lnTo>
                  <a:lnTo>
                    <a:pt x="2338" y="2017"/>
                  </a:lnTo>
                  <a:lnTo>
                    <a:pt x="2383" y="2087"/>
                  </a:lnTo>
                  <a:lnTo>
                    <a:pt x="2427" y="2157"/>
                  </a:lnTo>
                  <a:lnTo>
                    <a:pt x="2469" y="2231"/>
                  </a:lnTo>
                  <a:lnTo>
                    <a:pt x="2510" y="2308"/>
                  </a:lnTo>
                  <a:lnTo>
                    <a:pt x="2548" y="2387"/>
                  </a:lnTo>
                  <a:lnTo>
                    <a:pt x="2584" y="2468"/>
                  </a:lnTo>
                  <a:lnTo>
                    <a:pt x="2616" y="2551"/>
                  </a:lnTo>
                  <a:lnTo>
                    <a:pt x="2645" y="2638"/>
                  </a:lnTo>
                  <a:lnTo>
                    <a:pt x="2669" y="2727"/>
                  </a:lnTo>
                  <a:lnTo>
                    <a:pt x="2690" y="2818"/>
                  </a:lnTo>
                  <a:lnTo>
                    <a:pt x="2707" y="2912"/>
                  </a:lnTo>
                  <a:lnTo>
                    <a:pt x="2718" y="3008"/>
                  </a:lnTo>
                  <a:lnTo>
                    <a:pt x="2762" y="3008"/>
                  </a:lnTo>
                  <a:lnTo>
                    <a:pt x="2792" y="3011"/>
                  </a:lnTo>
                  <a:lnTo>
                    <a:pt x="2820" y="3021"/>
                  </a:lnTo>
                  <a:lnTo>
                    <a:pt x="2846" y="3034"/>
                  </a:lnTo>
                  <a:lnTo>
                    <a:pt x="2868" y="3052"/>
                  </a:lnTo>
                  <a:lnTo>
                    <a:pt x="2886" y="3075"/>
                  </a:lnTo>
                  <a:lnTo>
                    <a:pt x="2900" y="3100"/>
                  </a:lnTo>
                  <a:lnTo>
                    <a:pt x="2909" y="3129"/>
                  </a:lnTo>
                  <a:lnTo>
                    <a:pt x="2912" y="3159"/>
                  </a:lnTo>
                  <a:lnTo>
                    <a:pt x="2909" y="3189"/>
                  </a:lnTo>
                  <a:lnTo>
                    <a:pt x="2900" y="3217"/>
                  </a:lnTo>
                  <a:lnTo>
                    <a:pt x="2886" y="3243"/>
                  </a:lnTo>
                  <a:lnTo>
                    <a:pt x="2868" y="3265"/>
                  </a:lnTo>
                  <a:lnTo>
                    <a:pt x="2846" y="3284"/>
                  </a:lnTo>
                  <a:lnTo>
                    <a:pt x="2820" y="3297"/>
                  </a:lnTo>
                  <a:lnTo>
                    <a:pt x="2792" y="3307"/>
                  </a:lnTo>
                  <a:lnTo>
                    <a:pt x="2762" y="3309"/>
                  </a:lnTo>
                  <a:lnTo>
                    <a:pt x="149" y="3309"/>
                  </a:lnTo>
                  <a:lnTo>
                    <a:pt x="119" y="3307"/>
                  </a:lnTo>
                  <a:lnTo>
                    <a:pt x="91" y="3297"/>
                  </a:lnTo>
                  <a:lnTo>
                    <a:pt x="65" y="3284"/>
                  </a:lnTo>
                  <a:lnTo>
                    <a:pt x="43" y="3265"/>
                  </a:lnTo>
                  <a:lnTo>
                    <a:pt x="25" y="3243"/>
                  </a:lnTo>
                  <a:lnTo>
                    <a:pt x="11" y="3217"/>
                  </a:lnTo>
                  <a:lnTo>
                    <a:pt x="2" y="3189"/>
                  </a:lnTo>
                  <a:lnTo>
                    <a:pt x="0" y="3159"/>
                  </a:lnTo>
                  <a:lnTo>
                    <a:pt x="2" y="3129"/>
                  </a:lnTo>
                  <a:lnTo>
                    <a:pt x="11" y="3100"/>
                  </a:lnTo>
                  <a:lnTo>
                    <a:pt x="25" y="3075"/>
                  </a:lnTo>
                  <a:lnTo>
                    <a:pt x="43" y="3052"/>
                  </a:lnTo>
                  <a:lnTo>
                    <a:pt x="65" y="3034"/>
                  </a:lnTo>
                  <a:lnTo>
                    <a:pt x="91" y="3021"/>
                  </a:lnTo>
                  <a:lnTo>
                    <a:pt x="119" y="3011"/>
                  </a:lnTo>
                  <a:lnTo>
                    <a:pt x="149" y="3008"/>
                  </a:lnTo>
                  <a:lnTo>
                    <a:pt x="193" y="3008"/>
                  </a:lnTo>
                  <a:lnTo>
                    <a:pt x="204" y="2912"/>
                  </a:lnTo>
                  <a:lnTo>
                    <a:pt x="221" y="2818"/>
                  </a:lnTo>
                  <a:lnTo>
                    <a:pt x="242" y="2727"/>
                  </a:lnTo>
                  <a:lnTo>
                    <a:pt x="266" y="2638"/>
                  </a:lnTo>
                  <a:lnTo>
                    <a:pt x="295" y="2551"/>
                  </a:lnTo>
                  <a:lnTo>
                    <a:pt x="327" y="2468"/>
                  </a:lnTo>
                  <a:lnTo>
                    <a:pt x="364" y="2387"/>
                  </a:lnTo>
                  <a:lnTo>
                    <a:pt x="402" y="2308"/>
                  </a:lnTo>
                  <a:lnTo>
                    <a:pt x="442" y="2231"/>
                  </a:lnTo>
                  <a:lnTo>
                    <a:pt x="484" y="2157"/>
                  </a:lnTo>
                  <a:lnTo>
                    <a:pt x="528" y="2087"/>
                  </a:lnTo>
                  <a:lnTo>
                    <a:pt x="573" y="2017"/>
                  </a:lnTo>
                  <a:lnTo>
                    <a:pt x="620" y="1950"/>
                  </a:lnTo>
                  <a:lnTo>
                    <a:pt x="666" y="1887"/>
                  </a:lnTo>
                  <a:lnTo>
                    <a:pt x="713" y="1825"/>
                  </a:lnTo>
                  <a:lnTo>
                    <a:pt x="759" y="1766"/>
                  </a:lnTo>
                  <a:lnTo>
                    <a:pt x="805" y="1709"/>
                  </a:lnTo>
                  <a:lnTo>
                    <a:pt x="850" y="1655"/>
                  </a:lnTo>
                  <a:lnTo>
                    <a:pt x="804" y="1600"/>
                  </a:lnTo>
                  <a:lnTo>
                    <a:pt x="759" y="1544"/>
                  </a:lnTo>
                  <a:lnTo>
                    <a:pt x="713" y="1484"/>
                  </a:lnTo>
                  <a:lnTo>
                    <a:pt x="666" y="1423"/>
                  </a:lnTo>
                  <a:lnTo>
                    <a:pt x="620" y="1359"/>
                  </a:lnTo>
                  <a:lnTo>
                    <a:pt x="573" y="1292"/>
                  </a:lnTo>
                  <a:lnTo>
                    <a:pt x="528" y="1223"/>
                  </a:lnTo>
                  <a:lnTo>
                    <a:pt x="484" y="1152"/>
                  </a:lnTo>
                  <a:lnTo>
                    <a:pt x="442" y="1078"/>
                  </a:lnTo>
                  <a:lnTo>
                    <a:pt x="401" y="1001"/>
                  </a:lnTo>
                  <a:lnTo>
                    <a:pt x="364" y="923"/>
                  </a:lnTo>
                  <a:lnTo>
                    <a:pt x="327" y="841"/>
                  </a:lnTo>
                  <a:lnTo>
                    <a:pt x="295" y="757"/>
                  </a:lnTo>
                  <a:lnTo>
                    <a:pt x="266" y="671"/>
                  </a:lnTo>
                  <a:lnTo>
                    <a:pt x="242" y="583"/>
                  </a:lnTo>
                  <a:lnTo>
                    <a:pt x="221" y="491"/>
                  </a:lnTo>
                  <a:lnTo>
                    <a:pt x="204" y="398"/>
                  </a:lnTo>
                  <a:lnTo>
                    <a:pt x="193" y="301"/>
                  </a:lnTo>
                  <a:lnTo>
                    <a:pt x="149" y="301"/>
                  </a:lnTo>
                  <a:lnTo>
                    <a:pt x="119" y="298"/>
                  </a:lnTo>
                  <a:lnTo>
                    <a:pt x="91" y="289"/>
                  </a:lnTo>
                  <a:lnTo>
                    <a:pt x="65" y="275"/>
                  </a:lnTo>
                  <a:lnTo>
                    <a:pt x="43" y="257"/>
                  </a:lnTo>
                  <a:lnTo>
                    <a:pt x="25" y="234"/>
                  </a:lnTo>
                  <a:lnTo>
                    <a:pt x="11" y="209"/>
                  </a:lnTo>
                  <a:lnTo>
                    <a:pt x="2" y="180"/>
                  </a:lnTo>
                  <a:lnTo>
                    <a:pt x="0" y="150"/>
                  </a:lnTo>
                  <a:lnTo>
                    <a:pt x="2" y="120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3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2060"/>
            </a:solidFill>
            <a:ln w="0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619273" y="3025956"/>
            <a:ext cx="31738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solidFill>
                  <a:srgbClr val="262626"/>
                </a:solidFill>
              </a:rPr>
              <a:t>Бизнес </a:t>
            </a:r>
            <a:r>
              <a:rPr lang="ru-RU" sz="1050" dirty="0" err="1">
                <a:solidFill>
                  <a:srgbClr val="262626"/>
                </a:solidFill>
              </a:rPr>
              <a:t>барлық</a:t>
            </a:r>
            <a:r>
              <a:rPr lang="ru-RU" sz="1050" dirty="0">
                <a:solidFill>
                  <a:srgbClr val="262626"/>
                </a:solidFill>
              </a:rPr>
              <a:t> </a:t>
            </a:r>
            <a:r>
              <a:rPr lang="ru-RU" sz="1050" dirty="0" err="1">
                <a:solidFill>
                  <a:srgbClr val="262626"/>
                </a:solidFill>
              </a:rPr>
              <a:t>талаптарды</a:t>
            </a:r>
            <a:r>
              <a:rPr lang="ru-RU" sz="1050" dirty="0">
                <a:solidFill>
                  <a:srgbClr val="262626"/>
                </a:solidFill>
              </a:rPr>
              <a:t> </a:t>
            </a:r>
            <a:r>
              <a:rPr lang="ru-RU" sz="1050" dirty="0" err="1">
                <a:solidFill>
                  <a:srgbClr val="262626"/>
                </a:solidFill>
              </a:rPr>
              <a:t>толық</a:t>
            </a:r>
            <a:r>
              <a:rPr lang="ru-RU" sz="1050" dirty="0">
                <a:solidFill>
                  <a:srgbClr val="262626"/>
                </a:solidFill>
              </a:rPr>
              <a:t> </a:t>
            </a:r>
            <a:r>
              <a:rPr lang="ru-RU" sz="1050" dirty="0" err="1">
                <a:solidFill>
                  <a:srgbClr val="262626"/>
                </a:solidFill>
              </a:rPr>
              <a:t>білмейді</a:t>
            </a:r>
            <a:endParaRPr lang="en-US" sz="1050" dirty="0">
              <a:solidFill>
                <a:srgbClr val="262626"/>
              </a:solidFill>
            </a:endParaRPr>
          </a:p>
        </p:txBody>
      </p:sp>
      <p:grpSp>
        <p:nvGrpSpPr>
          <p:cNvPr id="57" name="Group 31"/>
          <p:cNvGrpSpPr/>
          <p:nvPr/>
        </p:nvGrpSpPr>
        <p:grpSpPr>
          <a:xfrm>
            <a:off x="5168984" y="3623937"/>
            <a:ext cx="183899" cy="508792"/>
            <a:chOff x="3276601" y="2190750"/>
            <a:chExt cx="719137" cy="2249487"/>
          </a:xfrm>
          <a:solidFill>
            <a:srgbClr val="002060"/>
          </a:solidFill>
        </p:grpSpPr>
        <p:sp>
          <p:nvSpPr>
            <p:cNvPr id="58" name="Freeform 21"/>
            <p:cNvSpPr>
              <a:spLocks noEditPoints="1"/>
            </p:cNvSpPr>
            <p:nvPr/>
          </p:nvSpPr>
          <p:spPr bwMode="auto">
            <a:xfrm>
              <a:off x="3276601" y="2190750"/>
              <a:ext cx="719137" cy="2249487"/>
            </a:xfrm>
            <a:custGeom>
              <a:avLst/>
              <a:gdLst/>
              <a:ahLst/>
              <a:cxnLst>
                <a:cxn ang="0">
                  <a:pos x="251" y="190"/>
                </a:cxn>
                <a:cxn ang="0">
                  <a:pos x="270" y="402"/>
                </a:cxn>
                <a:cxn ang="0">
                  <a:pos x="269" y="482"/>
                </a:cxn>
                <a:cxn ang="0">
                  <a:pos x="265" y="515"/>
                </a:cxn>
                <a:cxn ang="0">
                  <a:pos x="299" y="661"/>
                </a:cxn>
                <a:cxn ang="0">
                  <a:pos x="224" y="700"/>
                </a:cxn>
                <a:cxn ang="0">
                  <a:pos x="231" y="519"/>
                </a:cxn>
                <a:cxn ang="0">
                  <a:pos x="231" y="481"/>
                </a:cxn>
                <a:cxn ang="0">
                  <a:pos x="224" y="161"/>
                </a:cxn>
                <a:cxn ang="0">
                  <a:pos x="179" y="29"/>
                </a:cxn>
                <a:cxn ang="0">
                  <a:pos x="182" y="91"/>
                </a:cxn>
                <a:cxn ang="0">
                  <a:pos x="163" y="120"/>
                </a:cxn>
                <a:cxn ang="0">
                  <a:pos x="218" y="159"/>
                </a:cxn>
                <a:cxn ang="0">
                  <a:pos x="224" y="489"/>
                </a:cxn>
                <a:cxn ang="0">
                  <a:pos x="215" y="490"/>
                </a:cxn>
                <a:cxn ang="0">
                  <a:pos x="217" y="521"/>
                </a:cxn>
                <a:cxn ang="0">
                  <a:pos x="224" y="700"/>
                </a:cxn>
                <a:cxn ang="0">
                  <a:pos x="210" y="700"/>
                </a:cxn>
                <a:cxn ang="0">
                  <a:pos x="203" y="819"/>
                </a:cxn>
                <a:cxn ang="0">
                  <a:pos x="210" y="898"/>
                </a:cxn>
                <a:cxn ang="0">
                  <a:pos x="161" y="903"/>
                </a:cxn>
                <a:cxn ang="0">
                  <a:pos x="150" y="845"/>
                </a:cxn>
                <a:cxn ang="0">
                  <a:pos x="152" y="754"/>
                </a:cxn>
                <a:cxn ang="0">
                  <a:pos x="129" y="554"/>
                </a:cxn>
                <a:cxn ang="0">
                  <a:pos x="105" y="597"/>
                </a:cxn>
                <a:cxn ang="0">
                  <a:pos x="80" y="798"/>
                </a:cxn>
                <a:cxn ang="0">
                  <a:pos x="85" y="832"/>
                </a:cxn>
                <a:cxn ang="0">
                  <a:pos x="70" y="893"/>
                </a:cxn>
                <a:cxn ang="0">
                  <a:pos x="25" y="938"/>
                </a:cxn>
                <a:cxn ang="0">
                  <a:pos x="31" y="861"/>
                </a:cxn>
                <a:cxn ang="0">
                  <a:pos x="28" y="815"/>
                </a:cxn>
                <a:cxn ang="0">
                  <a:pos x="24" y="645"/>
                </a:cxn>
                <a:cxn ang="0">
                  <a:pos x="25" y="469"/>
                </a:cxn>
                <a:cxn ang="0">
                  <a:pos x="16" y="440"/>
                </a:cxn>
                <a:cxn ang="0">
                  <a:pos x="6" y="361"/>
                </a:cxn>
                <a:cxn ang="0">
                  <a:pos x="18" y="208"/>
                </a:cxn>
                <a:cxn ang="0">
                  <a:pos x="101" y="142"/>
                </a:cxn>
                <a:cxn ang="0">
                  <a:pos x="104" y="96"/>
                </a:cxn>
                <a:cxn ang="0">
                  <a:pos x="92" y="65"/>
                </a:cxn>
                <a:cxn ang="0">
                  <a:pos x="97" y="29"/>
                </a:cxn>
              </a:cxnLst>
              <a:rect l="0" t="0" r="r" b="b"/>
              <a:pathLst>
                <a:path w="302" h="943">
                  <a:moveTo>
                    <a:pt x="224" y="161"/>
                  </a:moveTo>
                  <a:cubicBezTo>
                    <a:pt x="239" y="166"/>
                    <a:pt x="251" y="170"/>
                    <a:pt x="251" y="190"/>
                  </a:cubicBezTo>
                  <a:cubicBezTo>
                    <a:pt x="252" y="213"/>
                    <a:pt x="254" y="258"/>
                    <a:pt x="257" y="288"/>
                  </a:cubicBezTo>
                  <a:cubicBezTo>
                    <a:pt x="260" y="318"/>
                    <a:pt x="269" y="382"/>
                    <a:pt x="270" y="402"/>
                  </a:cubicBezTo>
                  <a:cubicBezTo>
                    <a:pt x="270" y="422"/>
                    <a:pt x="273" y="465"/>
                    <a:pt x="272" y="470"/>
                  </a:cubicBezTo>
                  <a:cubicBezTo>
                    <a:pt x="272" y="475"/>
                    <a:pt x="268" y="474"/>
                    <a:pt x="269" y="482"/>
                  </a:cubicBezTo>
                  <a:cubicBezTo>
                    <a:pt x="271" y="490"/>
                    <a:pt x="271" y="498"/>
                    <a:pt x="267" y="503"/>
                  </a:cubicBezTo>
                  <a:cubicBezTo>
                    <a:pt x="262" y="509"/>
                    <a:pt x="265" y="515"/>
                    <a:pt x="265" y="515"/>
                  </a:cubicBezTo>
                  <a:cubicBezTo>
                    <a:pt x="302" y="514"/>
                    <a:pt x="302" y="514"/>
                    <a:pt x="302" y="514"/>
                  </a:cubicBezTo>
                  <a:cubicBezTo>
                    <a:pt x="299" y="661"/>
                    <a:pt x="299" y="661"/>
                    <a:pt x="299" y="661"/>
                  </a:cubicBezTo>
                  <a:cubicBezTo>
                    <a:pt x="241" y="707"/>
                    <a:pt x="241" y="707"/>
                    <a:pt x="241" y="707"/>
                  </a:cubicBezTo>
                  <a:cubicBezTo>
                    <a:pt x="241" y="707"/>
                    <a:pt x="232" y="701"/>
                    <a:pt x="224" y="700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19"/>
                    <a:pt x="229" y="509"/>
                    <a:pt x="231" y="502"/>
                  </a:cubicBezTo>
                  <a:cubicBezTo>
                    <a:pt x="234" y="495"/>
                    <a:pt x="233" y="488"/>
                    <a:pt x="231" y="481"/>
                  </a:cubicBezTo>
                  <a:cubicBezTo>
                    <a:pt x="231" y="481"/>
                    <a:pt x="229" y="488"/>
                    <a:pt x="224" y="489"/>
                  </a:cubicBezTo>
                  <a:lnTo>
                    <a:pt x="224" y="161"/>
                  </a:lnTo>
                  <a:close/>
                  <a:moveTo>
                    <a:pt x="142" y="0"/>
                  </a:moveTo>
                  <a:cubicBezTo>
                    <a:pt x="158" y="0"/>
                    <a:pt x="177" y="12"/>
                    <a:pt x="179" y="29"/>
                  </a:cubicBezTo>
                  <a:cubicBezTo>
                    <a:pt x="182" y="46"/>
                    <a:pt x="180" y="70"/>
                    <a:pt x="180" y="70"/>
                  </a:cubicBezTo>
                  <a:cubicBezTo>
                    <a:pt x="180" y="70"/>
                    <a:pt x="186" y="82"/>
                    <a:pt x="182" y="91"/>
                  </a:cubicBezTo>
                  <a:cubicBezTo>
                    <a:pt x="177" y="100"/>
                    <a:pt x="166" y="98"/>
                    <a:pt x="166" y="98"/>
                  </a:cubicBezTo>
                  <a:cubicBezTo>
                    <a:pt x="166" y="98"/>
                    <a:pt x="163" y="112"/>
                    <a:pt x="163" y="120"/>
                  </a:cubicBezTo>
                  <a:cubicBezTo>
                    <a:pt x="163" y="128"/>
                    <a:pt x="164" y="134"/>
                    <a:pt x="170" y="139"/>
                  </a:cubicBezTo>
                  <a:cubicBezTo>
                    <a:pt x="176" y="144"/>
                    <a:pt x="200" y="154"/>
                    <a:pt x="218" y="159"/>
                  </a:cubicBezTo>
                  <a:cubicBezTo>
                    <a:pt x="220" y="160"/>
                    <a:pt x="222" y="160"/>
                    <a:pt x="224" y="161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4" y="489"/>
                    <a:pt x="223" y="489"/>
                    <a:pt x="223" y="489"/>
                  </a:cubicBezTo>
                  <a:cubicBezTo>
                    <a:pt x="218" y="489"/>
                    <a:pt x="215" y="490"/>
                    <a:pt x="215" y="490"/>
                  </a:cubicBezTo>
                  <a:cubicBezTo>
                    <a:pt x="215" y="490"/>
                    <a:pt x="218" y="498"/>
                    <a:pt x="218" y="506"/>
                  </a:cubicBezTo>
                  <a:cubicBezTo>
                    <a:pt x="218" y="513"/>
                    <a:pt x="217" y="521"/>
                    <a:pt x="217" y="521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24" y="700"/>
                    <a:pt x="224" y="700"/>
                    <a:pt x="224" y="700"/>
                  </a:cubicBezTo>
                  <a:cubicBezTo>
                    <a:pt x="224" y="700"/>
                    <a:pt x="223" y="700"/>
                    <a:pt x="222" y="700"/>
                  </a:cubicBezTo>
                  <a:cubicBezTo>
                    <a:pt x="214" y="700"/>
                    <a:pt x="210" y="700"/>
                    <a:pt x="210" y="700"/>
                  </a:cubicBezTo>
                  <a:cubicBezTo>
                    <a:pt x="210" y="700"/>
                    <a:pt x="212" y="744"/>
                    <a:pt x="212" y="761"/>
                  </a:cubicBezTo>
                  <a:cubicBezTo>
                    <a:pt x="212" y="779"/>
                    <a:pt x="211" y="806"/>
                    <a:pt x="203" y="819"/>
                  </a:cubicBezTo>
                  <a:cubicBezTo>
                    <a:pt x="195" y="832"/>
                    <a:pt x="194" y="836"/>
                    <a:pt x="194" y="847"/>
                  </a:cubicBezTo>
                  <a:cubicBezTo>
                    <a:pt x="194" y="858"/>
                    <a:pt x="211" y="888"/>
                    <a:pt x="210" y="898"/>
                  </a:cubicBezTo>
                  <a:cubicBezTo>
                    <a:pt x="209" y="908"/>
                    <a:pt x="207" y="924"/>
                    <a:pt x="190" y="924"/>
                  </a:cubicBezTo>
                  <a:cubicBezTo>
                    <a:pt x="173" y="923"/>
                    <a:pt x="161" y="917"/>
                    <a:pt x="161" y="903"/>
                  </a:cubicBezTo>
                  <a:cubicBezTo>
                    <a:pt x="161" y="889"/>
                    <a:pt x="163" y="880"/>
                    <a:pt x="157" y="875"/>
                  </a:cubicBezTo>
                  <a:cubicBezTo>
                    <a:pt x="151" y="870"/>
                    <a:pt x="160" y="858"/>
                    <a:pt x="150" y="845"/>
                  </a:cubicBezTo>
                  <a:cubicBezTo>
                    <a:pt x="141" y="832"/>
                    <a:pt x="151" y="830"/>
                    <a:pt x="149" y="818"/>
                  </a:cubicBezTo>
                  <a:cubicBezTo>
                    <a:pt x="146" y="806"/>
                    <a:pt x="151" y="769"/>
                    <a:pt x="152" y="754"/>
                  </a:cubicBezTo>
                  <a:cubicBezTo>
                    <a:pt x="153" y="739"/>
                    <a:pt x="150" y="722"/>
                    <a:pt x="143" y="659"/>
                  </a:cubicBezTo>
                  <a:cubicBezTo>
                    <a:pt x="135" y="596"/>
                    <a:pt x="131" y="568"/>
                    <a:pt x="129" y="554"/>
                  </a:cubicBezTo>
                  <a:cubicBezTo>
                    <a:pt x="127" y="541"/>
                    <a:pt x="123" y="523"/>
                    <a:pt x="123" y="523"/>
                  </a:cubicBezTo>
                  <a:cubicBezTo>
                    <a:pt x="123" y="523"/>
                    <a:pt x="113" y="582"/>
                    <a:pt x="105" y="597"/>
                  </a:cubicBezTo>
                  <a:cubicBezTo>
                    <a:pt x="97" y="612"/>
                    <a:pt x="88" y="685"/>
                    <a:pt x="86" y="706"/>
                  </a:cubicBezTo>
                  <a:cubicBezTo>
                    <a:pt x="83" y="728"/>
                    <a:pt x="85" y="791"/>
                    <a:pt x="80" y="798"/>
                  </a:cubicBezTo>
                  <a:cubicBezTo>
                    <a:pt x="75" y="804"/>
                    <a:pt x="72" y="813"/>
                    <a:pt x="72" y="813"/>
                  </a:cubicBezTo>
                  <a:cubicBezTo>
                    <a:pt x="72" y="813"/>
                    <a:pt x="85" y="821"/>
                    <a:pt x="85" y="832"/>
                  </a:cubicBezTo>
                  <a:cubicBezTo>
                    <a:pt x="85" y="842"/>
                    <a:pt x="76" y="851"/>
                    <a:pt x="76" y="865"/>
                  </a:cubicBezTo>
                  <a:cubicBezTo>
                    <a:pt x="77" y="878"/>
                    <a:pt x="75" y="890"/>
                    <a:pt x="70" y="893"/>
                  </a:cubicBezTo>
                  <a:cubicBezTo>
                    <a:pt x="64" y="896"/>
                    <a:pt x="65" y="920"/>
                    <a:pt x="58" y="928"/>
                  </a:cubicBezTo>
                  <a:cubicBezTo>
                    <a:pt x="51" y="936"/>
                    <a:pt x="39" y="943"/>
                    <a:pt x="25" y="938"/>
                  </a:cubicBezTo>
                  <a:cubicBezTo>
                    <a:pt x="11" y="934"/>
                    <a:pt x="11" y="916"/>
                    <a:pt x="18" y="898"/>
                  </a:cubicBezTo>
                  <a:cubicBezTo>
                    <a:pt x="25" y="880"/>
                    <a:pt x="33" y="868"/>
                    <a:pt x="31" y="861"/>
                  </a:cubicBezTo>
                  <a:cubicBezTo>
                    <a:pt x="28" y="854"/>
                    <a:pt x="26" y="843"/>
                    <a:pt x="33" y="836"/>
                  </a:cubicBezTo>
                  <a:cubicBezTo>
                    <a:pt x="40" y="829"/>
                    <a:pt x="32" y="821"/>
                    <a:pt x="28" y="815"/>
                  </a:cubicBezTo>
                  <a:cubicBezTo>
                    <a:pt x="23" y="809"/>
                    <a:pt x="24" y="780"/>
                    <a:pt x="24" y="765"/>
                  </a:cubicBezTo>
                  <a:cubicBezTo>
                    <a:pt x="23" y="750"/>
                    <a:pt x="25" y="673"/>
                    <a:pt x="24" y="645"/>
                  </a:cubicBezTo>
                  <a:cubicBezTo>
                    <a:pt x="23" y="617"/>
                    <a:pt x="21" y="533"/>
                    <a:pt x="25" y="510"/>
                  </a:cubicBezTo>
                  <a:cubicBezTo>
                    <a:pt x="29" y="487"/>
                    <a:pt x="25" y="469"/>
                    <a:pt x="25" y="469"/>
                  </a:cubicBezTo>
                  <a:cubicBezTo>
                    <a:pt x="25" y="469"/>
                    <a:pt x="16" y="474"/>
                    <a:pt x="16" y="465"/>
                  </a:cubicBezTo>
                  <a:cubicBezTo>
                    <a:pt x="16" y="457"/>
                    <a:pt x="20" y="455"/>
                    <a:pt x="16" y="440"/>
                  </a:cubicBezTo>
                  <a:cubicBezTo>
                    <a:pt x="12" y="425"/>
                    <a:pt x="11" y="410"/>
                    <a:pt x="6" y="399"/>
                  </a:cubicBezTo>
                  <a:cubicBezTo>
                    <a:pt x="1" y="387"/>
                    <a:pt x="0" y="367"/>
                    <a:pt x="6" y="361"/>
                  </a:cubicBezTo>
                  <a:cubicBezTo>
                    <a:pt x="12" y="355"/>
                    <a:pt x="3" y="321"/>
                    <a:pt x="9" y="296"/>
                  </a:cubicBezTo>
                  <a:cubicBezTo>
                    <a:pt x="14" y="270"/>
                    <a:pt x="17" y="230"/>
                    <a:pt x="18" y="208"/>
                  </a:cubicBezTo>
                  <a:cubicBezTo>
                    <a:pt x="18" y="186"/>
                    <a:pt x="19" y="170"/>
                    <a:pt x="48" y="163"/>
                  </a:cubicBezTo>
                  <a:cubicBezTo>
                    <a:pt x="76" y="156"/>
                    <a:pt x="97" y="148"/>
                    <a:pt x="101" y="142"/>
                  </a:cubicBezTo>
                  <a:cubicBezTo>
                    <a:pt x="105" y="136"/>
                    <a:pt x="107" y="120"/>
                    <a:pt x="106" y="113"/>
                  </a:cubicBezTo>
                  <a:cubicBezTo>
                    <a:pt x="105" y="106"/>
                    <a:pt x="104" y="100"/>
                    <a:pt x="104" y="96"/>
                  </a:cubicBezTo>
                  <a:cubicBezTo>
                    <a:pt x="104" y="92"/>
                    <a:pt x="96" y="98"/>
                    <a:pt x="94" y="90"/>
                  </a:cubicBezTo>
                  <a:cubicBezTo>
                    <a:pt x="92" y="83"/>
                    <a:pt x="91" y="66"/>
                    <a:pt x="92" y="65"/>
                  </a:cubicBezTo>
                  <a:cubicBezTo>
                    <a:pt x="94" y="63"/>
                    <a:pt x="95" y="64"/>
                    <a:pt x="97" y="64"/>
                  </a:cubicBezTo>
                  <a:cubicBezTo>
                    <a:pt x="96" y="61"/>
                    <a:pt x="95" y="46"/>
                    <a:pt x="97" y="29"/>
                  </a:cubicBezTo>
                  <a:cubicBezTo>
                    <a:pt x="98" y="14"/>
                    <a:pt x="113" y="1"/>
                    <a:pt x="14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3309938" y="3201988"/>
              <a:ext cx="76200" cy="76200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7" y="10"/>
                </a:cxn>
                <a:cxn ang="0">
                  <a:pos x="32" y="8"/>
                </a:cxn>
                <a:cxn ang="0">
                  <a:pos x="13" y="13"/>
                </a:cxn>
                <a:cxn ang="0">
                  <a:pos x="7" y="32"/>
                </a:cxn>
              </a:cxnLst>
              <a:rect l="0" t="0" r="r" b="b"/>
              <a:pathLst>
                <a:path w="32" h="32">
                  <a:moveTo>
                    <a:pt x="7" y="32"/>
                  </a:moveTo>
                  <a:cubicBezTo>
                    <a:pt x="7" y="32"/>
                    <a:pt x="0" y="20"/>
                    <a:pt x="7" y="10"/>
                  </a:cubicBezTo>
                  <a:cubicBezTo>
                    <a:pt x="15" y="0"/>
                    <a:pt x="32" y="8"/>
                    <a:pt x="32" y="8"/>
                  </a:cubicBezTo>
                  <a:cubicBezTo>
                    <a:pt x="32" y="8"/>
                    <a:pt x="20" y="8"/>
                    <a:pt x="13" y="13"/>
                  </a:cubicBezTo>
                  <a:cubicBezTo>
                    <a:pt x="7" y="18"/>
                    <a:pt x="9" y="22"/>
                    <a:pt x="7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3827463" y="3302000"/>
              <a:ext cx="90488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8" y="13"/>
                </a:cxn>
                <a:cxn ang="0">
                  <a:pos x="17" y="6"/>
                </a:cxn>
                <a:cxn ang="0">
                  <a:pos x="0" y="12"/>
                </a:cxn>
              </a:cxnLst>
              <a:rect l="0" t="0" r="r" b="b"/>
              <a:pathLst>
                <a:path w="38" h="13">
                  <a:moveTo>
                    <a:pt x="0" y="12"/>
                  </a:moveTo>
                  <a:cubicBezTo>
                    <a:pt x="0" y="12"/>
                    <a:pt x="0" y="0"/>
                    <a:pt x="18" y="0"/>
                  </a:cubicBezTo>
                  <a:cubicBezTo>
                    <a:pt x="35" y="0"/>
                    <a:pt x="38" y="13"/>
                    <a:pt x="38" y="13"/>
                  </a:cubicBezTo>
                  <a:cubicBezTo>
                    <a:pt x="38" y="13"/>
                    <a:pt x="29" y="6"/>
                    <a:pt x="17" y="6"/>
                  </a:cubicBezTo>
                  <a:cubicBezTo>
                    <a:pt x="6" y="7"/>
                    <a:pt x="6" y="7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3435351" y="2500313"/>
              <a:ext cx="241300" cy="627062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1" y="7"/>
                </a:cxn>
                <a:cxn ang="0">
                  <a:pos x="87" y="123"/>
                </a:cxn>
                <a:cxn ang="0">
                  <a:pos x="92" y="262"/>
                </a:cxn>
                <a:cxn ang="0">
                  <a:pos x="64" y="263"/>
                </a:cxn>
                <a:cxn ang="0">
                  <a:pos x="0" y="250"/>
                </a:cxn>
                <a:cxn ang="0">
                  <a:pos x="13" y="220"/>
                </a:cxn>
                <a:cxn ang="0">
                  <a:pos x="32" y="69"/>
                </a:cxn>
                <a:cxn ang="0">
                  <a:pos x="32" y="14"/>
                </a:cxn>
                <a:cxn ang="0">
                  <a:pos x="34" y="12"/>
                </a:cxn>
                <a:cxn ang="0">
                  <a:pos x="37" y="3"/>
                </a:cxn>
                <a:cxn ang="0">
                  <a:pos x="69" y="29"/>
                </a:cxn>
                <a:cxn ang="0">
                  <a:pos x="97" y="0"/>
                </a:cxn>
              </a:cxnLst>
              <a:rect l="0" t="0" r="r" b="b"/>
              <a:pathLst>
                <a:path w="101" h="263">
                  <a:moveTo>
                    <a:pt x="97" y="0"/>
                  </a:moveTo>
                  <a:cubicBezTo>
                    <a:pt x="98" y="2"/>
                    <a:pt x="99" y="4"/>
                    <a:pt x="101" y="7"/>
                  </a:cubicBezTo>
                  <a:cubicBezTo>
                    <a:pt x="98" y="26"/>
                    <a:pt x="90" y="82"/>
                    <a:pt x="87" y="123"/>
                  </a:cubicBezTo>
                  <a:cubicBezTo>
                    <a:pt x="83" y="171"/>
                    <a:pt x="92" y="262"/>
                    <a:pt x="92" y="262"/>
                  </a:cubicBezTo>
                  <a:cubicBezTo>
                    <a:pt x="92" y="262"/>
                    <a:pt x="85" y="263"/>
                    <a:pt x="64" y="263"/>
                  </a:cubicBezTo>
                  <a:cubicBezTo>
                    <a:pt x="43" y="263"/>
                    <a:pt x="0" y="250"/>
                    <a:pt x="0" y="250"/>
                  </a:cubicBezTo>
                  <a:cubicBezTo>
                    <a:pt x="0" y="250"/>
                    <a:pt x="7" y="237"/>
                    <a:pt x="13" y="220"/>
                  </a:cubicBezTo>
                  <a:cubicBezTo>
                    <a:pt x="19" y="204"/>
                    <a:pt x="29" y="131"/>
                    <a:pt x="32" y="69"/>
                  </a:cubicBezTo>
                  <a:cubicBezTo>
                    <a:pt x="34" y="38"/>
                    <a:pt x="34" y="23"/>
                    <a:pt x="32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5" y="10"/>
                    <a:pt x="37" y="7"/>
                    <a:pt x="37" y="3"/>
                  </a:cubicBezTo>
                  <a:cubicBezTo>
                    <a:pt x="44" y="16"/>
                    <a:pt x="60" y="29"/>
                    <a:pt x="69" y="29"/>
                  </a:cubicBezTo>
                  <a:cubicBezTo>
                    <a:pt x="79" y="29"/>
                    <a:pt x="91" y="10"/>
                    <a:pt x="9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3548063" y="2576513"/>
              <a:ext cx="96838" cy="61753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0" y="0"/>
                </a:cxn>
                <a:cxn ang="0">
                  <a:pos x="41" y="11"/>
                </a:cxn>
                <a:cxn ang="0">
                  <a:pos x="27" y="18"/>
                </a:cxn>
                <a:cxn ang="0">
                  <a:pos x="33" y="107"/>
                </a:cxn>
                <a:cxn ang="0">
                  <a:pos x="32" y="238"/>
                </a:cxn>
                <a:cxn ang="0">
                  <a:pos x="15" y="239"/>
                </a:cxn>
                <a:cxn ang="0">
                  <a:pos x="14" y="89"/>
                </a:cxn>
                <a:cxn ang="0">
                  <a:pos x="15" y="18"/>
                </a:cxn>
                <a:cxn ang="0">
                  <a:pos x="0" y="11"/>
                </a:cxn>
              </a:cxnLst>
              <a:rect l="0" t="0" r="r" b="b"/>
              <a:pathLst>
                <a:path w="41" h="259">
                  <a:moveTo>
                    <a:pt x="0" y="11"/>
                  </a:moveTo>
                  <a:cubicBezTo>
                    <a:pt x="0" y="11"/>
                    <a:pt x="7" y="0"/>
                    <a:pt x="20" y="0"/>
                  </a:cubicBezTo>
                  <a:cubicBezTo>
                    <a:pt x="33" y="0"/>
                    <a:pt x="41" y="11"/>
                    <a:pt x="41" y="11"/>
                  </a:cubicBezTo>
                  <a:cubicBezTo>
                    <a:pt x="41" y="11"/>
                    <a:pt x="27" y="8"/>
                    <a:pt x="27" y="18"/>
                  </a:cubicBezTo>
                  <a:cubicBezTo>
                    <a:pt x="28" y="27"/>
                    <a:pt x="33" y="76"/>
                    <a:pt x="33" y="107"/>
                  </a:cubicBezTo>
                  <a:cubicBezTo>
                    <a:pt x="33" y="139"/>
                    <a:pt x="35" y="222"/>
                    <a:pt x="32" y="238"/>
                  </a:cubicBezTo>
                  <a:cubicBezTo>
                    <a:pt x="28" y="253"/>
                    <a:pt x="17" y="259"/>
                    <a:pt x="15" y="239"/>
                  </a:cubicBezTo>
                  <a:cubicBezTo>
                    <a:pt x="12" y="219"/>
                    <a:pt x="13" y="110"/>
                    <a:pt x="14" y="89"/>
                  </a:cubicBezTo>
                  <a:cubicBezTo>
                    <a:pt x="14" y="68"/>
                    <a:pt x="18" y="24"/>
                    <a:pt x="15" y="18"/>
                  </a:cubicBezTo>
                  <a:cubicBezTo>
                    <a:pt x="13" y="12"/>
                    <a:pt x="7" y="8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5032856" y="2381447"/>
            <a:ext cx="3859670" cy="488624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032856" y="2957517"/>
            <a:ext cx="3870017" cy="534317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050747" y="3591194"/>
            <a:ext cx="3841780" cy="593552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grpSp>
        <p:nvGrpSpPr>
          <p:cNvPr id="81" name="Group 66"/>
          <p:cNvGrpSpPr/>
          <p:nvPr/>
        </p:nvGrpSpPr>
        <p:grpSpPr>
          <a:xfrm>
            <a:off x="5154886" y="2972967"/>
            <a:ext cx="330093" cy="430043"/>
            <a:chOff x="3478213" y="1268413"/>
            <a:chExt cx="2051050" cy="3375025"/>
          </a:xfrm>
          <a:solidFill>
            <a:srgbClr val="002060"/>
          </a:solidFill>
        </p:grpSpPr>
        <p:sp>
          <p:nvSpPr>
            <p:cNvPr id="83" name="Freeform 7"/>
            <p:cNvSpPr>
              <a:spLocks noEditPoints="1"/>
            </p:cNvSpPr>
            <p:nvPr/>
          </p:nvSpPr>
          <p:spPr bwMode="auto">
            <a:xfrm>
              <a:off x="4160838" y="1268413"/>
              <a:ext cx="685800" cy="696913"/>
            </a:xfrm>
            <a:custGeom>
              <a:avLst/>
              <a:gdLst/>
              <a:ahLst/>
              <a:cxnLst>
                <a:cxn ang="0">
                  <a:pos x="161" y="328"/>
                </a:cxn>
                <a:cxn ang="0">
                  <a:pos x="323" y="164"/>
                </a:cxn>
                <a:cxn ang="0">
                  <a:pos x="161" y="0"/>
                </a:cxn>
                <a:cxn ang="0">
                  <a:pos x="0" y="164"/>
                </a:cxn>
                <a:cxn ang="0">
                  <a:pos x="161" y="328"/>
                </a:cxn>
                <a:cxn ang="0">
                  <a:pos x="161" y="328"/>
                </a:cxn>
                <a:cxn ang="0">
                  <a:pos x="161" y="328"/>
                </a:cxn>
              </a:cxnLst>
              <a:rect l="0" t="0" r="r" b="b"/>
              <a:pathLst>
                <a:path w="323" h="328">
                  <a:moveTo>
                    <a:pt x="161" y="328"/>
                  </a:moveTo>
                  <a:cubicBezTo>
                    <a:pt x="251" y="327"/>
                    <a:pt x="323" y="254"/>
                    <a:pt x="323" y="164"/>
                  </a:cubicBezTo>
                  <a:cubicBezTo>
                    <a:pt x="323" y="75"/>
                    <a:pt x="251" y="2"/>
                    <a:pt x="161" y="0"/>
                  </a:cubicBezTo>
                  <a:cubicBezTo>
                    <a:pt x="72" y="2"/>
                    <a:pt x="0" y="75"/>
                    <a:pt x="0" y="164"/>
                  </a:cubicBezTo>
                  <a:cubicBezTo>
                    <a:pt x="0" y="254"/>
                    <a:pt x="72" y="327"/>
                    <a:pt x="161" y="328"/>
                  </a:cubicBezTo>
                  <a:close/>
                  <a:moveTo>
                    <a:pt x="161" y="328"/>
                  </a:moveTo>
                  <a:cubicBezTo>
                    <a:pt x="161" y="328"/>
                    <a:pt x="161" y="328"/>
                    <a:pt x="161" y="32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3478213" y="1987550"/>
              <a:ext cx="2051050" cy="2655888"/>
            </a:xfrm>
            <a:custGeom>
              <a:avLst/>
              <a:gdLst/>
              <a:ahLst/>
              <a:cxnLst>
                <a:cxn ang="0">
                  <a:pos x="901" y="261"/>
                </a:cxn>
                <a:cxn ang="0">
                  <a:pos x="769" y="256"/>
                </a:cxn>
                <a:cxn ang="0">
                  <a:pos x="740" y="213"/>
                </a:cxn>
                <a:cxn ang="0">
                  <a:pos x="623" y="62"/>
                </a:cxn>
                <a:cxn ang="0">
                  <a:pos x="524" y="0"/>
                </a:cxn>
                <a:cxn ang="0">
                  <a:pos x="524" y="0"/>
                </a:cxn>
                <a:cxn ang="0">
                  <a:pos x="484" y="41"/>
                </a:cxn>
                <a:cxn ang="0">
                  <a:pos x="482" y="40"/>
                </a:cxn>
                <a:cxn ang="0">
                  <a:pos x="524" y="312"/>
                </a:cxn>
                <a:cxn ang="0">
                  <a:pos x="484" y="366"/>
                </a:cxn>
                <a:cxn ang="0">
                  <a:pos x="484" y="366"/>
                </a:cxn>
                <a:cxn ang="0">
                  <a:pos x="482" y="365"/>
                </a:cxn>
                <a:cxn ang="0">
                  <a:pos x="481" y="366"/>
                </a:cxn>
                <a:cxn ang="0">
                  <a:pos x="481" y="366"/>
                </a:cxn>
                <a:cxn ang="0">
                  <a:pos x="441" y="312"/>
                </a:cxn>
                <a:cxn ang="0">
                  <a:pos x="482" y="40"/>
                </a:cxn>
                <a:cxn ang="0">
                  <a:pos x="481" y="41"/>
                </a:cxn>
                <a:cxn ang="0">
                  <a:pos x="441" y="0"/>
                </a:cxn>
                <a:cxn ang="0">
                  <a:pos x="441" y="0"/>
                </a:cxn>
                <a:cxn ang="0">
                  <a:pos x="342" y="62"/>
                </a:cxn>
                <a:cxn ang="0">
                  <a:pos x="225" y="213"/>
                </a:cxn>
                <a:cxn ang="0">
                  <a:pos x="196" y="256"/>
                </a:cxn>
                <a:cxn ang="0">
                  <a:pos x="64" y="261"/>
                </a:cxn>
                <a:cxn ang="0">
                  <a:pos x="0" y="325"/>
                </a:cxn>
                <a:cxn ang="0">
                  <a:pos x="64" y="389"/>
                </a:cxn>
                <a:cxn ang="0">
                  <a:pos x="64" y="389"/>
                </a:cxn>
                <a:cxn ang="0">
                  <a:pos x="256" y="371"/>
                </a:cxn>
                <a:cxn ang="0">
                  <a:pos x="313" y="311"/>
                </a:cxn>
                <a:cxn ang="0">
                  <a:pos x="313" y="500"/>
                </a:cxn>
                <a:cxn ang="0">
                  <a:pos x="312" y="564"/>
                </a:cxn>
                <a:cxn ang="0">
                  <a:pos x="311" y="1174"/>
                </a:cxn>
                <a:cxn ang="0">
                  <a:pos x="398" y="1250"/>
                </a:cxn>
                <a:cxn ang="0">
                  <a:pos x="474" y="1174"/>
                </a:cxn>
                <a:cxn ang="0">
                  <a:pos x="474" y="650"/>
                </a:cxn>
                <a:cxn ang="0">
                  <a:pos x="482" y="650"/>
                </a:cxn>
                <a:cxn ang="0">
                  <a:pos x="491" y="650"/>
                </a:cxn>
                <a:cxn ang="0">
                  <a:pos x="491" y="1174"/>
                </a:cxn>
                <a:cxn ang="0">
                  <a:pos x="566" y="1250"/>
                </a:cxn>
                <a:cxn ang="0">
                  <a:pos x="654" y="1174"/>
                </a:cxn>
                <a:cxn ang="0">
                  <a:pos x="653" y="564"/>
                </a:cxn>
                <a:cxn ang="0">
                  <a:pos x="652" y="500"/>
                </a:cxn>
                <a:cxn ang="0">
                  <a:pos x="652" y="311"/>
                </a:cxn>
                <a:cxn ang="0">
                  <a:pos x="709" y="371"/>
                </a:cxn>
                <a:cxn ang="0">
                  <a:pos x="901" y="389"/>
                </a:cxn>
                <a:cxn ang="0">
                  <a:pos x="901" y="389"/>
                </a:cxn>
                <a:cxn ang="0">
                  <a:pos x="965" y="325"/>
                </a:cxn>
                <a:cxn ang="0">
                  <a:pos x="901" y="261"/>
                </a:cxn>
              </a:cxnLst>
              <a:rect l="0" t="0" r="r" b="b"/>
              <a:pathLst>
                <a:path w="965" h="1250">
                  <a:moveTo>
                    <a:pt x="901" y="261"/>
                  </a:moveTo>
                  <a:cubicBezTo>
                    <a:pt x="854" y="261"/>
                    <a:pt x="795" y="259"/>
                    <a:pt x="769" y="256"/>
                  </a:cubicBezTo>
                  <a:cubicBezTo>
                    <a:pt x="761" y="245"/>
                    <a:pt x="749" y="227"/>
                    <a:pt x="740" y="213"/>
                  </a:cubicBezTo>
                  <a:cubicBezTo>
                    <a:pt x="706" y="162"/>
                    <a:pt x="667" y="103"/>
                    <a:pt x="623" y="62"/>
                  </a:cubicBezTo>
                  <a:cubicBezTo>
                    <a:pt x="591" y="31"/>
                    <a:pt x="562" y="10"/>
                    <a:pt x="524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524" y="312"/>
                    <a:pt x="524" y="312"/>
                    <a:pt x="524" y="312"/>
                  </a:cubicBezTo>
                  <a:cubicBezTo>
                    <a:pt x="484" y="366"/>
                    <a:pt x="484" y="366"/>
                    <a:pt x="484" y="366"/>
                  </a:cubicBezTo>
                  <a:cubicBezTo>
                    <a:pt x="484" y="366"/>
                    <a:pt x="484" y="366"/>
                    <a:pt x="484" y="366"/>
                  </a:cubicBezTo>
                  <a:cubicBezTo>
                    <a:pt x="482" y="365"/>
                    <a:pt x="482" y="365"/>
                    <a:pt x="482" y="365"/>
                  </a:cubicBezTo>
                  <a:cubicBezTo>
                    <a:pt x="481" y="366"/>
                    <a:pt x="481" y="366"/>
                    <a:pt x="481" y="366"/>
                  </a:cubicBezTo>
                  <a:cubicBezTo>
                    <a:pt x="481" y="366"/>
                    <a:pt x="481" y="366"/>
                    <a:pt x="481" y="366"/>
                  </a:cubicBezTo>
                  <a:cubicBezTo>
                    <a:pt x="441" y="312"/>
                    <a:pt x="441" y="312"/>
                    <a:pt x="441" y="312"/>
                  </a:cubicBezTo>
                  <a:cubicBezTo>
                    <a:pt x="482" y="40"/>
                    <a:pt x="482" y="40"/>
                    <a:pt x="482" y="40"/>
                  </a:cubicBezTo>
                  <a:cubicBezTo>
                    <a:pt x="481" y="41"/>
                    <a:pt x="481" y="41"/>
                    <a:pt x="481" y="41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3" y="10"/>
                    <a:pt x="374" y="31"/>
                    <a:pt x="342" y="62"/>
                  </a:cubicBezTo>
                  <a:cubicBezTo>
                    <a:pt x="298" y="103"/>
                    <a:pt x="259" y="162"/>
                    <a:pt x="225" y="213"/>
                  </a:cubicBezTo>
                  <a:cubicBezTo>
                    <a:pt x="216" y="227"/>
                    <a:pt x="204" y="245"/>
                    <a:pt x="196" y="256"/>
                  </a:cubicBezTo>
                  <a:cubicBezTo>
                    <a:pt x="170" y="259"/>
                    <a:pt x="111" y="261"/>
                    <a:pt x="64" y="261"/>
                  </a:cubicBezTo>
                  <a:cubicBezTo>
                    <a:pt x="29" y="261"/>
                    <a:pt x="0" y="290"/>
                    <a:pt x="0" y="325"/>
                  </a:cubicBezTo>
                  <a:cubicBezTo>
                    <a:pt x="0" y="360"/>
                    <a:pt x="29" y="389"/>
                    <a:pt x="64" y="389"/>
                  </a:cubicBezTo>
                  <a:cubicBezTo>
                    <a:pt x="64" y="389"/>
                    <a:pt x="64" y="389"/>
                    <a:pt x="64" y="389"/>
                  </a:cubicBezTo>
                  <a:cubicBezTo>
                    <a:pt x="219" y="389"/>
                    <a:pt x="246" y="376"/>
                    <a:pt x="256" y="371"/>
                  </a:cubicBezTo>
                  <a:cubicBezTo>
                    <a:pt x="276" y="362"/>
                    <a:pt x="290" y="344"/>
                    <a:pt x="313" y="311"/>
                  </a:cubicBezTo>
                  <a:cubicBezTo>
                    <a:pt x="313" y="500"/>
                    <a:pt x="313" y="500"/>
                    <a:pt x="313" y="500"/>
                  </a:cubicBezTo>
                  <a:cubicBezTo>
                    <a:pt x="313" y="528"/>
                    <a:pt x="309" y="560"/>
                    <a:pt x="312" y="564"/>
                  </a:cubicBezTo>
                  <a:cubicBezTo>
                    <a:pt x="311" y="567"/>
                    <a:pt x="311" y="1174"/>
                    <a:pt x="311" y="1174"/>
                  </a:cubicBezTo>
                  <a:cubicBezTo>
                    <a:pt x="311" y="1216"/>
                    <a:pt x="357" y="1250"/>
                    <a:pt x="398" y="1250"/>
                  </a:cubicBezTo>
                  <a:cubicBezTo>
                    <a:pt x="440" y="1250"/>
                    <a:pt x="474" y="1216"/>
                    <a:pt x="474" y="1174"/>
                  </a:cubicBezTo>
                  <a:cubicBezTo>
                    <a:pt x="474" y="650"/>
                    <a:pt x="474" y="650"/>
                    <a:pt x="474" y="650"/>
                  </a:cubicBezTo>
                  <a:cubicBezTo>
                    <a:pt x="482" y="650"/>
                    <a:pt x="482" y="650"/>
                    <a:pt x="482" y="650"/>
                  </a:cubicBezTo>
                  <a:cubicBezTo>
                    <a:pt x="491" y="650"/>
                    <a:pt x="491" y="650"/>
                    <a:pt x="491" y="650"/>
                  </a:cubicBezTo>
                  <a:cubicBezTo>
                    <a:pt x="491" y="1174"/>
                    <a:pt x="491" y="1174"/>
                    <a:pt x="491" y="1174"/>
                  </a:cubicBezTo>
                  <a:cubicBezTo>
                    <a:pt x="491" y="1216"/>
                    <a:pt x="525" y="1250"/>
                    <a:pt x="566" y="1250"/>
                  </a:cubicBezTo>
                  <a:cubicBezTo>
                    <a:pt x="608" y="1250"/>
                    <a:pt x="654" y="1216"/>
                    <a:pt x="654" y="1174"/>
                  </a:cubicBezTo>
                  <a:cubicBezTo>
                    <a:pt x="654" y="1174"/>
                    <a:pt x="654" y="567"/>
                    <a:pt x="653" y="564"/>
                  </a:cubicBezTo>
                  <a:cubicBezTo>
                    <a:pt x="656" y="560"/>
                    <a:pt x="652" y="528"/>
                    <a:pt x="652" y="500"/>
                  </a:cubicBezTo>
                  <a:cubicBezTo>
                    <a:pt x="652" y="311"/>
                    <a:pt x="652" y="311"/>
                    <a:pt x="652" y="311"/>
                  </a:cubicBezTo>
                  <a:cubicBezTo>
                    <a:pt x="675" y="344"/>
                    <a:pt x="689" y="362"/>
                    <a:pt x="709" y="371"/>
                  </a:cubicBezTo>
                  <a:cubicBezTo>
                    <a:pt x="719" y="376"/>
                    <a:pt x="746" y="389"/>
                    <a:pt x="901" y="389"/>
                  </a:cubicBezTo>
                  <a:cubicBezTo>
                    <a:pt x="901" y="389"/>
                    <a:pt x="901" y="389"/>
                    <a:pt x="901" y="389"/>
                  </a:cubicBezTo>
                  <a:cubicBezTo>
                    <a:pt x="936" y="389"/>
                    <a:pt x="965" y="360"/>
                    <a:pt x="965" y="325"/>
                  </a:cubicBezTo>
                  <a:cubicBezTo>
                    <a:pt x="965" y="290"/>
                    <a:pt x="936" y="261"/>
                    <a:pt x="901" y="2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99" name="Прямая соединительная линия 98"/>
          <p:cNvCxnSpPr>
            <a:cxnSpLocks/>
          </p:cNvCxnSpPr>
          <p:nvPr/>
        </p:nvCxnSpPr>
        <p:spPr>
          <a:xfrm>
            <a:off x="4617734" y="997121"/>
            <a:ext cx="0" cy="347566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ый треугольник 99"/>
          <p:cNvSpPr/>
          <p:nvPr/>
        </p:nvSpPr>
        <p:spPr>
          <a:xfrm rot="5400000" flipV="1">
            <a:off x="573969" y="539687"/>
            <a:ext cx="93852" cy="58634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FFFF"/>
              </a:solidFill>
            </a:endParaRPr>
          </a:p>
        </p:txBody>
      </p:sp>
      <p:grpSp>
        <p:nvGrpSpPr>
          <p:cNvPr id="101" name="Group 33"/>
          <p:cNvGrpSpPr/>
          <p:nvPr/>
        </p:nvGrpSpPr>
        <p:grpSpPr>
          <a:xfrm>
            <a:off x="5352883" y="3632631"/>
            <a:ext cx="151176" cy="471040"/>
            <a:chOff x="4948238" y="2751138"/>
            <a:chExt cx="585788" cy="2011362"/>
          </a:xfrm>
        </p:grpSpPr>
        <p:sp>
          <p:nvSpPr>
            <p:cNvPr id="104" name="Freeform 13"/>
            <p:cNvSpPr>
              <a:spLocks/>
            </p:cNvSpPr>
            <p:nvPr/>
          </p:nvSpPr>
          <p:spPr bwMode="auto">
            <a:xfrm>
              <a:off x="4948238" y="2751138"/>
              <a:ext cx="585788" cy="201136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l="0" t="0" r="r" b="b"/>
              <a:pathLst>
                <a:path w="246" h="843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4"/>
            <p:cNvSpPr>
              <a:spLocks/>
            </p:cNvSpPr>
            <p:nvPr/>
          </p:nvSpPr>
          <p:spPr bwMode="auto">
            <a:xfrm>
              <a:off x="5111751" y="3011488"/>
              <a:ext cx="146050" cy="111125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61" y="27"/>
                </a:cxn>
                <a:cxn ang="0">
                  <a:pos x="58" y="47"/>
                </a:cxn>
                <a:cxn ang="0">
                  <a:pos x="45" y="27"/>
                </a:cxn>
                <a:cxn ang="0">
                  <a:pos x="35" y="35"/>
                </a:cxn>
                <a:cxn ang="0">
                  <a:pos x="33" y="44"/>
                </a:cxn>
                <a:cxn ang="0">
                  <a:pos x="0" y="7"/>
                </a:cxn>
                <a:cxn ang="0">
                  <a:pos x="5" y="0"/>
                </a:cxn>
                <a:cxn ang="0">
                  <a:pos x="44" y="26"/>
                </a:cxn>
                <a:cxn ang="0">
                  <a:pos x="57" y="21"/>
                </a:cxn>
              </a:cxnLst>
              <a:rect l="0" t="0" r="r" b="b"/>
              <a:pathLst>
                <a:path w="61" h="47">
                  <a:moveTo>
                    <a:pt x="57" y="21"/>
                  </a:moveTo>
                  <a:cubicBezTo>
                    <a:pt x="58" y="23"/>
                    <a:pt x="59" y="25"/>
                    <a:pt x="61" y="27"/>
                  </a:cubicBezTo>
                  <a:cubicBezTo>
                    <a:pt x="59" y="34"/>
                    <a:pt x="58" y="41"/>
                    <a:pt x="58" y="47"/>
                  </a:cubicBezTo>
                  <a:cubicBezTo>
                    <a:pt x="49" y="41"/>
                    <a:pt x="53" y="28"/>
                    <a:pt x="45" y="27"/>
                  </a:cubicBezTo>
                  <a:cubicBezTo>
                    <a:pt x="37" y="26"/>
                    <a:pt x="36" y="30"/>
                    <a:pt x="35" y="35"/>
                  </a:cubicBezTo>
                  <a:cubicBezTo>
                    <a:pt x="34" y="40"/>
                    <a:pt x="33" y="44"/>
                    <a:pt x="33" y="44"/>
                  </a:cubicBezTo>
                  <a:cubicBezTo>
                    <a:pt x="33" y="44"/>
                    <a:pt x="7" y="17"/>
                    <a:pt x="0" y="7"/>
                  </a:cubicBezTo>
                  <a:cubicBezTo>
                    <a:pt x="3" y="6"/>
                    <a:pt x="4" y="4"/>
                    <a:pt x="5" y="0"/>
                  </a:cubicBezTo>
                  <a:cubicBezTo>
                    <a:pt x="13" y="9"/>
                    <a:pt x="34" y="26"/>
                    <a:pt x="44" y="26"/>
                  </a:cubicBezTo>
                  <a:cubicBezTo>
                    <a:pt x="49" y="26"/>
                    <a:pt x="53" y="24"/>
                    <a:pt x="57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5"/>
            <p:cNvSpPr>
              <a:spLocks/>
            </p:cNvSpPr>
            <p:nvPr/>
          </p:nvSpPr>
          <p:spPr bwMode="auto">
            <a:xfrm>
              <a:off x="5262563" y="3311525"/>
              <a:ext cx="66675" cy="8413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0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24" y="35"/>
                </a:cxn>
                <a:cxn ang="0">
                  <a:pos x="25" y="16"/>
                </a:cxn>
                <a:cxn ang="0">
                  <a:pos x="15" y="1"/>
                </a:cxn>
              </a:cxnLst>
              <a:rect l="0" t="0" r="r" b="b"/>
              <a:pathLst>
                <a:path w="28" h="35">
                  <a:moveTo>
                    <a:pt x="1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9"/>
                    <a:pt x="13" y="19"/>
                  </a:cubicBezTo>
                  <a:cubicBezTo>
                    <a:pt x="13" y="28"/>
                    <a:pt x="13" y="33"/>
                    <a:pt x="1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8" y="26"/>
                    <a:pt x="25" y="16"/>
                  </a:cubicBezTo>
                  <a:cubicBezTo>
                    <a:pt x="21" y="7"/>
                    <a:pt x="18" y="4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5300663" y="3514725"/>
              <a:ext cx="25400" cy="730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11" y="29"/>
                </a:cxn>
                <a:cxn ang="0">
                  <a:pos x="3" y="0"/>
                </a:cxn>
              </a:cxnLst>
              <a:rect l="0" t="0" r="r" b="b"/>
              <a:pathLst>
                <a:path w="11" h="31">
                  <a:moveTo>
                    <a:pt x="3" y="0"/>
                  </a:moveTo>
                  <a:cubicBezTo>
                    <a:pt x="3" y="0"/>
                    <a:pt x="1" y="18"/>
                    <a:pt x="0" y="23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8" y="1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5032856" y="1193672"/>
            <a:ext cx="3859670" cy="444585"/>
          </a:xfrm>
          <a:prstGeom prst="rect">
            <a:avLst/>
          </a:prstGeom>
          <a:noFill/>
          <a:ln w="127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610000" y="1255026"/>
            <a:ext cx="3224917" cy="25391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1050" dirty="0"/>
              <a:t>ТБЖ </a:t>
            </a:r>
            <a:r>
              <a:rPr lang="ru-RU" sz="1050" dirty="0" err="1"/>
              <a:t>толыққанды</a:t>
            </a:r>
            <a:r>
              <a:rPr lang="ru-RU" sz="1050" dirty="0"/>
              <a:t> </a:t>
            </a:r>
            <a:r>
              <a:rPr lang="ru-RU" sz="1050" dirty="0" err="1"/>
              <a:t>жұмыс</a:t>
            </a:r>
            <a:r>
              <a:rPr lang="ru-RU" sz="1050" dirty="0"/>
              <a:t> </a:t>
            </a:r>
            <a:r>
              <a:rPr lang="ru-RU" sz="1050" dirty="0" err="1"/>
              <a:t>істемейді</a:t>
            </a:r>
            <a:endParaRPr lang="ru-RU" sz="1050" dirty="0"/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5144538" y="1279508"/>
            <a:ext cx="273585" cy="259806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774A179-D71B-470F-AC2F-614B94884673}"/>
              </a:ext>
            </a:extLst>
          </p:cNvPr>
          <p:cNvSpPr/>
          <p:nvPr/>
        </p:nvSpPr>
        <p:spPr>
          <a:xfrm>
            <a:off x="424296" y="4552279"/>
            <a:ext cx="8292055" cy="4888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07391D4D-97D0-496D-8FC7-7036544EDFB2}"/>
              </a:ext>
            </a:extLst>
          </p:cNvPr>
          <p:cNvSpPr/>
          <p:nvPr/>
        </p:nvSpPr>
        <p:spPr>
          <a:xfrm>
            <a:off x="566900" y="4579437"/>
            <a:ext cx="8050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«</a:t>
            </a:r>
            <a:r>
              <a:rPr lang="ru-RU" sz="1200" b="1" dirty="0" err="1">
                <a:solidFill>
                  <a:schemeClr val="bg1"/>
                </a:solidFill>
              </a:rPr>
              <a:t>Жалпылама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ортақ</a:t>
            </a:r>
            <a:r>
              <a:rPr lang="ru-RU" sz="1200" b="1" dirty="0">
                <a:solidFill>
                  <a:schemeClr val="bg1"/>
                </a:solidFill>
              </a:rPr>
              <a:t>» </a:t>
            </a:r>
            <a:r>
              <a:rPr lang="ru-RU" sz="1200" b="1" dirty="0" err="1">
                <a:solidFill>
                  <a:schemeClr val="bg1"/>
                </a:solidFill>
              </a:rPr>
              <a:t>өлшемшарт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болмаса</a:t>
            </a:r>
            <a:r>
              <a:rPr lang="ru-RU" sz="1200" b="1" dirty="0">
                <a:solidFill>
                  <a:schemeClr val="bg1"/>
                </a:solidFill>
              </a:rPr>
              <a:t> да (</a:t>
            </a:r>
            <a:r>
              <a:rPr lang="ru-RU" sz="1200" b="1" dirty="0" err="1">
                <a:solidFill>
                  <a:schemeClr val="bg1"/>
                </a:solidFill>
              </a:rPr>
              <a:t>қай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кезде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мемлекеттік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реттеу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қажет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b="1" dirty="0" err="1">
                <a:solidFill>
                  <a:schemeClr val="bg1"/>
                </a:solidFill>
              </a:rPr>
              <a:t>қай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кезде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қажет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емес</a:t>
            </a:r>
            <a:r>
              <a:rPr lang="ru-RU" sz="1200" b="1" dirty="0">
                <a:solidFill>
                  <a:schemeClr val="bg1"/>
                </a:solidFill>
              </a:rPr>
              <a:t>), </a:t>
            </a:r>
            <a:r>
              <a:rPr lang="ru-RU" sz="1200" b="1" dirty="0" err="1">
                <a:solidFill>
                  <a:schemeClr val="bg1"/>
                </a:solidFill>
              </a:rPr>
              <a:t>мемлекеттік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органдар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жыл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сайын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бизнеске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қойлатын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талаптарды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енгізеді</a:t>
            </a:r>
            <a:endParaRPr lang="ru-RU" sz="12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81902" y="3312684"/>
            <a:ext cx="1386868" cy="3112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78310" y="3268833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4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есе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өсім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36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034170-11FF-401D-8B0A-7A2CF653A770}"/>
              </a:ext>
            </a:extLst>
          </p:cNvPr>
          <p:cNvSpPr/>
          <p:nvPr/>
        </p:nvSpPr>
        <p:spPr>
          <a:xfrm>
            <a:off x="-18280" y="4588011"/>
            <a:ext cx="9180560" cy="5554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13112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75" y="285694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50343" y="507607"/>
            <a:ext cx="8326967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04D7F"/>
                </a:solidFill>
              </a:rPr>
              <a:t>«ТАЗА ПАРАҚТАН» РЕТТЕУ ТӘСІЛДЕРІ </a:t>
            </a:r>
          </a:p>
        </p:txBody>
      </p:sp>
      <p:sp>
        <p:nvSpPr>
          <p:cNvPr id="21" name="Прямоугольный треугольник 20"/>
          <p:cNvSpPr/>
          <p:nvPr/>
        </p:nvSpPr>
        <p:spPr>
          <a:xfrm rot="5400000" flipV="1">
            <a:off x="728957" y="628836"/>
            <a:ext cx="133088" cy="640158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82498" y="4764774"/>
            <a:ext cx="2133600" cy="273844"/>
          </a:xfrm>
        </p:spPr>
        <p:txBody>
          <a:bodyPr/>
          <a:lstStyle/>
          <a:p>
            <a:pPr algn="r"/>
            <a:fld id="{A907081D-3F59-4A16-8081-8F85BBB57413}" type="slidenum">
              <a:rPr lang="ru-RU" sz="1050" smtClean="0"/>
              <a:pPr algn="r"/>
              <a:t>5</a:t>
            </a:fld>
            <a:endParaRPr lang="ru-RU" sz="105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67371E2-F6C0-4CDA-9613-41A283DF7C03}"/>
              </a:ext>
            </a:extLst>
          </p:cNvPr>
          <p:cNvSpPr/>
          <p:nvPr/>
        </p:nvSpPr>
        <p:spPr>
          <a:xfrm>
            <a:off x="251475" y="4333068"/>
            <a:ext cx="8539688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cs typeface="Calibri" panose="020F0502020204030204" pitchFamily="34" charset="0"/>
              </a:rPr>
              <a:t>Салалар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бөлігінде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реттеушілік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саясаттағы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базалық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тәсілдерді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өзгерту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арқылы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мемлекеттік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реттеудің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бүкіл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массивін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қайта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  <a:r>
              <a:rPr lang="ru-RU" sz="1400" b="1" dirty="0" err="1">
                <a:cs typeface="Calibri" panose="020F0502020204030204" pitchFamily="34" charset="0"/>
              </a:rPr>
              <a:t>қарау</a:t>
            </a:r>
            <a:r>
              <a:rPr lang="ru-RU" sz="1400" b="1" dirty="0"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sz="1400" i="1" dirty="0">
                <a:solidFill>
                  <a:schemeClr val="tx2"/>
                </a:solidFill>
                <a:cs typeface="Calibri" panose="020F0502020204030204" pitchFamily="34" charset="0"/>
              </a:rPr>
              <a:t>(</a:t>
            </a:r>
            <a:r>
              <a:rPr lang="ru-RU" sz="1400" i="1" dirty="0" err="1">
                <a:solidFill>
                  <a:schemeClr val="tx2"/>
                </a:solidFill>
                <a:cs typeface="Calibri" panose="020F0502020204030204" pitchFamily="34" charset="0"/>
              </a:rPr>
              <a:t>талаптар</a:t>
            </a:r>
            <a:r>
              <a:rPr lang="ru-RU" sz="1400" i="1" dirty="0">
                <a:solidFill>
                  <a:schemeClr val="tx2"/>
                </a:solidFill>
                <a:cs typeface="Calibri" panose="020F0502020204030204" pitchFamily="34" charset="0"/>
              </a:rPr>
              <a:t>, </a:t>
            </a:r>
            <a:r>
              <a:rPr lang="ru-RU" sz="1400" i="1" dirty="0" err="1">
                <a:solidFill>
                  <a:schemeClr val="tx2"/>
                </a:solidFill>
                <a:cs typeface="Calibri" panose="020F0502020204030204" pitchFamily="34" charset="0"/>
              </a:rPr>
              <a:t>рұқсаттар</a:t>
            </a:r>
            <a:r>
              <a:rPr lang="ru-RU" sz="1400" i="1" dirty="0">
                <a:solidFill>
                  <a:schemeClr val="tx2"/>
                </a:solidFill>
                <a:cs typeface="Calibri" panose="020F0502020204030204" pitchFamily="34" charset="0"/>
              </a:rPr>
              <a:t>, </a:t>
            </a:r>
            <a:r>
              <a:rPr lang="ru-RU" sz="1400" i="1" dirty="0" err="1">
                <a:solidFill>
                  <a:schemeClr val="tx2"/>
                </a:solidFill>
                <a:cs typeface="Calibri" panose="020F0502020204030204" pitchFamily="34" charset="0"/>
              </a:rPr>
              <a:t>есептілік</a:t>
            </a:r>
            <a:r>
              <a:rPr lang="ru-RU" sz="1400" i="1" dirty="0">
                <a:solidFill>
                  <a:schemeClr val="tx2"/>
                </a:solidFill>
                <a:cs typeface="Calibri" panose="020F0502020204030204" pitchFamily="34" charset="0"/>
              </a:rPr>
              <a:t>, </a:t>
            </a:r>
            <a:r>
              <a:rPr lang="ru-RU" sz="1400" i="1" dirty="0" err="1">
                <a:solidFill>
                  <a:schemeClr val="tx2"/>
                </a:solidFill>
                <a:cs typeface="Calibri" panose="020F0502020204030204" pitchFamily="34" charset="0"/>
              </a:rPr>
              <a:t>мемлекеттік</a:t>
            </a:r>
            <a:r>
              <a:rPr lang="ru-RU" sz="1400" i="1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sz="1400" i="1" dirty="0" err="1">
                <a:solidFill>
                  <a:schemeClr val="tx2"/>
                </a:solidFill>
                <a:cs typeface="Calibri" panose="020F0502020204030204" pitchFamily="34" charset="0"/>
              </a:rPr>
              <a:t>бақылау</a:t>
            </a:r>
            <a:r>
              <a:rPr lang="ru-RU" sz="1400" i="1" dirty="0">
                <a:solidFill>
                  <a:schemeClr val="tx2"/>
                </a:solidFill>
                <a:cs typeface="Calibri" panose="020F0502020204030204" pitchFamily="34" charset="0"/>
              </a:rPr>
              <a:t>)</a:t>
            </a:r>
            <a:endParaRPr lang="ru-RU" sz="1400" b="1" dirty="0">
              <a:cs typeface="Calibri" panose="020F0502020204030204" pitchFamily="34" charset="0"/>
            </a:endParaRPr>
          </a:p>
        </p:txBody>
      </p: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E148F5EF-DA11-4316-9DA2-D4B0C23387C4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 flipV="1">
            <a:off x="1822377" y="1309088"/>
            <a:ext cx="1427446" cy="557437"/>
          </a:xfrm>
          <a:prstGeom prst="bentConnector3">
            <a:avLst>
              <a:gd name="adj1" fmla="val 4686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7B94D50-7B53-4137-BDF1-37F8E3C226B0}"/>
              </a:ext>
            </a:extLst>
          </p:cNvPr>
          <p:cNvSpPr/>
          <p:nvPr/>
        </p:nvSpPr>
        <p:spPr>
          <a:xfrm>
            <a:off x="318977" y="1644693"/>
            <a:ext cx="1503400" cy="4436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9E24D60-5944-4233-BBF4-3E5E8378C83C}"/>
              </a:ext>
            </a:extLst>
          </p:cNvPr>
          <p:cNvSpPr/>
          <p:nvPr/>
        </p:nvSpPr>
        <p:spPr>
          <a:xfrm>
            <a:off x="83258" y="1683146"/>
            <a:ext cx="19222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a typeface="Tahoma" pitchFamily="34" charset="0"/>
                <a:cs typeface="Calibri" panose="020F0502020204030204" pitchFamily="34" charset="0"/>
              </a:rPr>
              <a:t>ТӘУЕКЕЛДЕР</a:t>
            </a:r>
            <a:endParaRPr lang="ru-RU" sz="16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9B2BB1D-1692-4257-B5FB-7DA408AE3D5F}"/>
              </a:ext>
            </a:extLst>
          </p:cNvPr>
          <p:cNvSpPr/>
          <p:nvPr/>
        </p:nvSpPr>
        <p:spPr>
          <a:xfrm>
            <a:off x="3249823" y="962147"/>
            <a:ext cx="2302380" cy="69388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4CF3943-6C56-40A9-9425-A802B5CCF0D0}"/>
              </a:ext>
            </a:extLst>
          </p:cNvPr>
          <p:cNvSpPr/>
          <p:nvPr/>
        </p:nvSpPr>
        <p:spPr>
          <a:xfrm>
            <a:off x="3839907" y="1048660"/>
            <a:ext cx="1712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ea typeface="Tahoma" pitchFamily="34" charset="0"/>
                <a:cs typeface="Calibri" panose="020F0502020204030204" pitchFamily="34" charset="0"/>
              </a:rPr>
              <a:t>Кәсіпкерлік</a:t>
            </a:r>
            <a:r>
              <a:rPr lang="ru-RU" sz="1200" b="1" dirty="0">
                <a:ea typeface="Tahoma" pitchFamily="34" charset="0"/>
                <a:cs typeface="Calibri" panose="020F0502020204030204" pitchFamily="34" charset="0"/>
              </a:rPr>
              <a:t> </a:t>
            </a:r>
            <a:r>
              <a:rPr lang="ru-RU" sz="1200" b="1" dirty="0" err="1">
                <a:ea typeface="Tahoma" pitchFamily="34" charset="0"/>
                <a:cs typeface="Calibri" panose="020F0502020204030204" pitchFamily="34" charset="0"/>
              </a:rPr>
              <a:t>еркіндігі</a:t>
            </a:r>
            <a:endParaRPr lang="ru-RU" sz="1200" b="1" dirty="0">
              <a:cs typeface="Calibri" panose="020F0502020204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97CE2D1-2185-4149-AD06-775D2C42C205}"/>
              </a:ext>
            </a:extLst>
          </p:cNvPr>
          <p:cNvSpPr/>
          <p:nvPr/>
        </p:nvSpPr>
        <p:spPr>
          <a:xfrm>
            <a:off x="351541" y="2280682"/>
            <a:ext cx="1470836" cy="1546577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ru-RU" sz="1050" i="1" dirty="0" err="1">
                <a:cs typeface="Calibri" panose="020F0502020204030204" pitchFamily="34" charset="0"/>
              </a:rPr>
              <a:t>Адамдардың</a:t>
            </a:r>
            <a:r>
              <a:rPr lang="ru-RU" sz="1050" i="1" dirty="0">
                <a:cs typeface="Calibri" panose="020F0502020204030204" pitchFamily="34" charset="0"/>
              </a:rPr>
              <a:t> </a:t>
            </a:r>
            <a:r>
              <a:rPr lang="ru-RU" sz="1050" i="1" dirty="0" err="1">
                <a:cs typeface="Calibri" panose="020F0502020204030204" pitchFamily="34" charset="0"/>
              </a:rPr>
              <a:t>өміріне</a:t>
            </a:r>
            <a:r>
              <a:rPr lang="ru-RU" sz="1050" i="1" dirty="0">
                <a:cs typeface="Calibri" panose="020F0502020204030204" pitchFamily="34" charset="0"/>
              </a:rPr>
              <a:t>, </a:t>
            </a:r>
            <a:r>
              <a:rPr lang="ru-RU" sz="1050" i="1" dirty="0" err="1">
                <a:cs typeface="Calibri" panose="020F0502020204030204" pitchFamily="34" charset="0"/>
              </a:rPr>
              <a:t>денсаулығына</a:t>
            </a:r>
            <a:r>
              <a:rPr lang="ru-RU" sz="1050" i="1" dirty="0">
                <a:cs typeface="Calibri" panose="020F0502020204030204" pitchFamily="34" charset="0"/>
              </a:rPr>
              <a:t>, </a:t>
            </a:r>
            <a:r>
              <a:rPr lang="ru-RU" sz="1050" i="1" dirty="0" err="1">
                <a:cs typeface="Calibri" panose="020F0502020204030204" pitchFamily="34" charset="0"/>
              </a:rPr>
              <a:t>экологияға</a:t>
            </a:r>
            <a:r>
              <a:rPr lang="ru-RU" sz="1050" i="1" dirty="0">
                <a:cs typeface="Calibri" panose="020F0502020204030204" pitchFamily="34" charset="0"/>
              </a:rPr>
              <a:t>, </a:t>
            </a:r>
            <a:r>
              <a:rPr lang="ru-RU" sz="1050" i="1" dirty="0" err="1">
                <a:cs typeface="Calibri" panose="020F0502020204030204" pitchFamily="34" charset="0"/>
              </a:rPr>
              <a:t>құқықтық</a:t>
            </a:r>
            <a:r>
              <a:rPr lang="ru-RU" sz="1050" i="1" dirty="0">
                <a:cs typeface="Calibri" panose="020F0502020204030204" pitchFamily="34" charset="0"/>
              </a:rPr>
              <a:t> </a:t>
            </a:r>
            <a:r>
              <a:rPr lang="ru-RU" sz="1050" i="1" dirty="0" err="1">
                <a:cs typeface="Calibri" panose="020F0502020204030204" pitchFamily="34" charset="0"/>
              </a:rPr>
              <a:t>тәртіп</a:t>
            </a:r>
            <a:r>
              <a:rPr lang="ru-RU" sz="1050" i="1" dirty="0">
                <a:cs typeface="Calibri" panose="020F0502020204030204" pitchFamily="34" charset="0"/>
              </a:rPr>
              <a:t> пен </a:t>
            </a:r>
            <a:r>
              <a:rPr lang="ru-RU" sz="1050" i="1" dirty="0" err="1">
                <a:cs typeface="Calibri" panose="020F0502020204030204" pitchFamily="34" charset="0"/>
              </a:rPr>
              <a:t>парасаттылыққа</a:t>
            </a:r>
            <a:r>
              <a:rPr lang="ru-RU" sz="1050" i="1" dirty="0">
                <a:cs typeface="Calibri" panose="020F0502020204030204" pitchFamily="34" charset="0"/>
              </a:rPr>
              <a:t> </a:t>
            </a:r>
            <a:r>
              <a:rPr lang="ru-RU" sz="1050" i="1" dirty="0" err="1">
                <a:cs typeface="Calibri" panose="020F0502020204030204" pitchFamily="34" charset="0"/>
              </a:rPr>
              <a:t>қауіп</a:t>
            </a:r>
            <a:r>
              <a:rPr lang="ru-RU" sz="1050" i="1" dirty="0">
                <a:cs typeface="Calibri" panose="020F0502020204030204" pitchFamily="34" charset="0"/>
              </a:rPr>
              <a:t> </a:t>
            </a:r>
            <a:r>
              <a:rPr lang="ru-RU" sz="1050" i="1" dirty="0" err="1">
                <a:cs typeface="Calibri" panose="020F0502020204030204" pitchFamily="34" charset="0"/>
              </a:rPr>
              <a:t>төнген</a:t>
            </a:r>
            <a:r>
              <a:rPr lang="ru-RU" sz="1050" i="1" dirty="0">
                <a:cs typeface="Calibri" panose="020F0502020204030204" pitchFamily="34" charset="0"/>
              </a:rPr>
              <a:t> </a:t>
            </a:r>
            <a:r>
              <a:rPr lang="ru-RU" sz="1050" i="1" dirty="0" err="1">
                <a:cs typeface="Calibri" panose="020F0502020204030204" pitchFamily="34" charset="0"/>
              </a:rPr>
              <a:t>жағдайда</a:t>
            </a:r>
            <a:endParaRPr lang="ru-RU" sz="1050" i="1" dirty="0">
              <a:cs typeface="Calibri" panose="020F0502020204030204" pitchFamily="34" charset="0"/>
            </a:endParaRPr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E53BB14E-AEFA-416D-AE0C-1D19A14C1E5B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1822377" y="1866525"/>
            <a:ext cx="1367055" cy="702429"/>
          </a:xfrm>
          <a:prstGeom prst="bentConnector3">
            <a:avLst>
              <a:gd name="adj1" fmla="val 50000"/>
            </a:avLst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Рукопожатие">
            <a:extLst>
              <a:ext uri="{FF2B5EF4-FFF2-40B4-BE49-F238E27FC236}">
                <a16:creationId xmlns:a16="http://schemas.microsoft.com/office/drawing/2014/main" id="{22A79698-4316-4342-BE65-9A38D1476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897" y="1049469"/>
            <a:ext cx="484537" cy="516096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28210502-BE4B-4ED0-987E-4269D9A3C425}"/>
              </a:ext>
            </a:extLst>
          </p:cNvPr>
          <p:cNvSpPr/>
          <p:nvPr/>
        </p:nvSpPr>
        <p:spPr>
          <a:xfrm>
            <a:off x="2415702" y="966469"/>
            <a:ext cx="846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002060"/>
                </a:solidFill>
                <a:ea typeface="Tahoma" pitchFamily="34" charset="0"/>
                <a:cs typeface="Calibri" panose="020F0502020204030204" pitchFamily="34" charset="0"/>
              </a:rPr>
              <a:t>Жоқ</a:t>
            </a:r>
            <a:r>
              <a:rPr lang="ru-RU" sz="1400" b="1" dirty="0">
                <a:solidFill>
                  <a:srgbClr val="002060"/>
                </a:solidFill>
                <a:ea typeface="Tahoma" pitchFamily="34" charset="0"/>
                <a:cs typeface="Calibri" panose="020F0502020204030204" pitchFamily="34" charset="0"/>
              </a:rPr>
              <a:t> </a:t>
            </a:r>
            <a:endParaRPr lang="ru-RU" sz="1400" i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1254D43-99EA-4EF3-A885-E6A38712498B}"/>
              </a:ext>
            </a:extLst>
          </p:cNvPr>
          <p:cNvSpPr/>
          <p:nvPr/>
        </p:nvSpPr>
        <p:spPr>
          <a:xfrm>
            <a:off x="2498444" y="2261177"/>
            <a:ext cx="7772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a typeface="Tahoma" pitchFamily="34" charset="0"/>
                <a:cs typeface="Calibri" panose="020F0502020204030204" pitchFamily="34" charset="0"/>
              </a:rPr>
              <a:t>Бар </a:t>
            </a:r>
            <a:endParaRPr lang="ru-RU" sz="14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299B32B8-0F7D-4786-9440-4A98214C96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55759"/>
              </p:ext>
            </p:extLst>
          </p:nvPr>
        </p:nvGraphicFramePr>
        <p:xfrm>
          <a:off x="6211590" y="1299706"/>
          <a:ext cx="2681607" cy="2618296"/>
        </p:xfrm>
        <a:graphic>
          <a:graphicData uri="http://schemas.openxmlformats.org/drawingml/2006/table">
            <a:tbl>
              <a:tblPr/>
              <a:tblGrid>
                <a:gridCol w="2681607">
                  <a:extLst>
                    <a:ext uri="{9D8B030D-6E8A-4147-A177-3AD203B41FA5}">
                      <a16:colId xmlns:a16="http://schemas.microsoft.com/office/drawing/2014/main" val="459821368"/>
                    </a:ext>
                  </a:extLst>
                </a:gridCol>
              </a:tblGrid>
              <a:tr h="723999">
                <a:tc>
                  <a:txBody>
                    <a:bodyPr/>
                    <a:lstStyle/>
                    <a:p>
                      <a:pPr marL="0" indent="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Бизнеске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қойылатын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кез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келген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талап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71450" indent="-17145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енгізілетін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реттеудің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түсінікті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уәждерімен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171450" indent="-17145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іс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жүзінде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орындалатын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171450" indent="-17145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қол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жетімді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нысанда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баяндалған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екі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жақты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түсіндірусіз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171450" indent="-17145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цифрландырылған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ыңғайлы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ауыртпалықсыз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шығындарды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есептеу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қорытындылары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</a:p>
                    <a:p>
                      <a:pPr marL="171450" indent="-17145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жоспарлау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құжаттарына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сәйкес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келетін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171450" indent="-17145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реттеудің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қаттылық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деңгейі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тәуекел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деңгейіне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болуы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тиіс</a:t>
                      </a:r>
                      <a:r>
                        <a:rPr lang="ru-RU" sz="900" b="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just" fontAlgn="base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Бір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жаңа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талапты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енгізген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кезде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қолданыстағы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екі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талап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i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жойылады</a:t>
                      </a:r>
                      <a:r>
                        <a:rPr lang="ru-RU" sz="900" b="1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94040"/>
                  </a:ext>
                </a:extLst>
              </a:tr>
            </a:tbl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88B6533-8C1A-4DF2-985F-4E7DC24CAD63}"/>
              </a:ext>
            </a:extLst>
          </p:cNvPr>
          <p:cNvSpPr/>
          <p:nvPr/>
        </p:nvSpPr>
        <p:spPr>
          <a:xfrm>
            <a:off x="3257616" y="2227918"/>
            <a:ext cx="2327486" cy="6649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0F4D8FF-D99A-4F7E-B704-E26413DD6ABD}"/>
              </a:ext>
            </a:extLst>
          </p:cNvPr>
          <p:cNvSpPr/>
          <p:nvPr/>
        </p:nvSpPr>
        <p:spPr>
          <a:xfrm>
            <a:off x="3866019" y="2259216"/>
            <a:ext cx="1686183" cy="646331"/>
          </a:xfrm>
          <a:prstGeom prst="rect">
            <a:avLst/>
          </a:prstGeom>
          <a:noFill/>
          <a:ln w="3175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cs typeface="Calibri" panose="020F0502020204030204" pitchFamily="34" charset="0"/>
              </a:rPr>
              <a:t>Мемлекеттік </a:t>
            </a:r>
            <a:r>
              <a:rPr lang="ru-RU" sz="1200" b="1" dirty="0" err="1">
                <a:cs typeface="Calibri" panose="020F0502020204030204" pitchFamily="34" charset="0"/>
              </a:rPr>
              <a:t>реттеу</a:t>
            </a:r>
            <a:r>
              <a:rPr lang="ru-RU" sz="1200" b="1" dirty="0">
                <a:cs typeface="Calibri" panose="020F0502020204030204" pitchFamily="34" charset="0"/>
              </a:rPr>
              <a:t> </a:t>
            </a:r>
            <a:r>
              <a:rPr lang="ru-RU" sz="1200" b="1" dirty="0" err="1">
                <a:cs typeface="Calibri" panose="020F0502020204030204" pitchFamily="34" charset="0"/>
              </a:rPr>
              <a:t>және</a:t>
            </a:r>
            <a:r>
              <a:rPr lang="ru-RU" sz="1200" b="1" dirty="0">
                <a:cs typeface="Calibri" panose="020F0502020204030204" pitchFamily="34" charset="0"/>
              </a:rPr>
              <a:t> </a:t>
            </a:r>
            <a:r>
              <a:rPr lang="ru-RU" sz="1200" b="1" dirty="0" err="1">
                <a:cs typeface="Calibri" panose="020F0502020204030204" pitchFamily="34" charset="0"/>
              </a:rPr>
              <a:t>талаптарды</a:t>
            </a:r>
            <a:r>
              <a:rPr lang="ru-RU" sz="1200" b="1" dirty="0">
                <a:cs typeface="Calibri" panose="020F0502020204030204" pitchFamily="34" charset="0"/>
              </a:rPr>
              <a:t> </a:t>
            </a:r>
            <a:r>
              <a:rPr lang="ru-RU" sz="1200" b="1" dirty="0" err="1">
                <a:cs typeface="Calibri" panose="020F0502020204030204" pitchFamily="34" charset="0"/>
              </a:rPr>
              <a:t>бекіту</a:t>
            </a:r>
            <a:endParaRPr lang="ru-RU" sz="1200" b="1" dirty="0">
              <a:cs typeface="Calibri" panose="020F050202020403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D394055-C1DF-441A-8409-C1CEC9559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3429" y="2391092"/>
            <a:ext cx="367586" cy="355724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06F5A37-9805-4174-AE76-FB41FAA778F9}"/>
              </a:ext>
            </a:extLst>
          </p:cNvPr>
          <p:cNvSpPr/>
          <p:nvPr/>
        </p:nvSpPr>
        <p:spPr>
          <a:xfrm>
            <a:off x="6193505" y="1222290"/>
            <a:ext cx="2749817" cy="3023245"/>
          </a:xfrm>
          <a:prstGeom prst="rect">
            <a:avLst/>
          </a:prstGeom>
          <a:noFill/>
          <a:ln w="63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43" name="Стрелка: штриховая вправо 42">
            <a:extLst>
              <a:ext uri="{FF2B5EF4-FFF2-40B4-BE49-F238E27FC236}">
                <a16:creationId xmlns:a16="http://schemas.microsoft.com/office/drawing/2014/main" id="{167FC957-AFEC-49CB-96C1-07720BD5CAE3}"/>
              </a:ext>
            </a:extLst>
          </p:cNvPr>
          <p:cNvSpPr/>
          <p:nvPr/>
        </p:nvSpPr>
        <p:spPr>
          <a:xfrm>
            <a:off x="5670106" y="2086395"/>
            <a:ext cx="287680" cy="969332"/>
          </a:xfrm>
          <a:prstGeom prst="striped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881603E1-5FCB-4AB5-9341-8DB36A6686CA}"/>
              </a:ext>
            </a:extLst>
          </p:cNvPr>
          <p:cNvSpPr/>
          <p:nvPr/>
        </p:nvSpPr>
        <p:spPr>
          <a:xfrm rot="10800000">
            <a:off x="670234" y="2137230"/>
            <a:ext cx="806499" cy="101670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15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A661EA9-3C38-4D2F-B507-D13B8C09EE72}"/>
              </a:ext>
            </a:extLst>
          </p:cNvPr>
          <p:cNvGrpSpPr/>
          <p:nvPr/>
        </p:nvGrpSpPr>
        <p:grpSpPr>
          <a:xfrm>
            <a:off x="205235" y="1465455"/>
            <a:ext cx="8870708" cy="3587877"/>
            <a:chOff x="205235" y="1465455"/>
            <a:chExt cx="8870708" cy="358787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E7564F0-9BD9-4654-8647-3071446A4ED2}"/>
                </a:ext>
              </a:extLst>
            </p:cNvPr>
            <p:cNvSpPr txBox="1"/>
            <p:nvPr/>
          </p:nvSpPr>
          <p:spPr>
            <a:xfrm>
              <a:off x="778932" y="1758526"/>
              <a:ext cx="2016000" cy="1595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88"/>
                </a:spcBef>
              </a:pPr>
              <a:r>
                <a:rPr lang="ru-RU" sz="1600" b="1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НЕГІЗДІЛІК </a:t>
              </a:r>
            </a:p>
            <a:p>
              <a:pPr algn="ctr">
                <a:spcBef>
                  <a:spcPts val="188"/>
                </a:spcBef>
              </a:pP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реттегіш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құралдар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жеке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және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заңды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тұлғалардың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құқықтары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мен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заңды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мүдделеріне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адамдардың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өмірі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мен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денсаулығына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қоршаған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ортаға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мемлекеттің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қорғанысы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мен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кәуіпсіздігіне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зиян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нұқсан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келтірудің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орын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алған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тәуекелін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жою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мақсатында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ғана</a:t>
              </a:r>
              <a:r>
                <a:rPr lang="ru-RU" sz="10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енгізіледі</a:t>
              </a:r>
              <a:endParaRPr lang="ru-RU" sz="1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7157E0-46E9-4CC3-94D1-6C0B5DAF54E9}"/>
                </a:ext>
              </a:extLst>
            </p:cNvPr>
            <p:cNvSpPr txBox="1"/>
            <p:nvPr/>
          </p:nvSpPr>
          <p:spPr>
            <a:xfrm>
              <a:off x="2846226" y="1758526"/>
              <a:ext cx="2067294" cy="1133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88"/>
                </a:spcBef>
              </a:pPr>
              <a:r>
                <a:rPr lang="ru-RU" sz="1600" b="1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АШЫҚТЫҚ </a:t>
              </a:r>
            </a:p>
            <a:p>
              <a:pPr algn="ctr">
                <a:spcBef>
                  <a:spcPts val="188"/>
                </a:spcBef>
              </a:pP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реттегіш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құралды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енгізу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уәждерінің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түсініктілігі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және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кәсіпкерлік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субъектілеріне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өз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қызметін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реттегіш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құралдарға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сәйкес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келтіру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үшін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жеткілікті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уақыт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беру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D40FC10-5F99-49B0-AA35-205DD6F5FEC3}"/>
                </a:ext>
              </a:extLst>
            </p:cNvPr>
            <p:cNvSpPr txBox="1"/>
            <p:nvPr/>
          </p:nvSpPr>
          <p:spPr>
            <a:xfrm>
              <a:off x="6980815" y="1758526"/>
              <a:ext cx="2095128" cy="1133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88"/>
                </a:spcBef>
              </a:pPr>
              <a:r>
                <a:rPr lang="ru-RU" sz="1600" b="1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АЙҚЫНДЫЛЫҚ</a:t>
              </a:r>
            </a:p>
            <a:p>
              <a:pPr algn="ctr">
                <a:spcBef>
                  <a:spcPts val="188"/>
                </a:spcBef>
              </a:pP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реттегіш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құралдарды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регламенттейтін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нормаларды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түсінікті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қолжетімді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нысанда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екі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жақты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түсіндуріге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немесе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белгісіздікке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жол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бермейтіндей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етіп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баяндау</a:t>
              </a:r>
              <a:endPara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9A29CFE-192E-409D-A109-C71EBD8CD3A3}"/>
                </a:ext>
              </a:extLst>
            </p:cNvPr>
            <p:cNvSpPr txBox="1"/>
            <p:nvPr/>
          </p:nvSpPr>
          <p:spPr>
            <a:xfrm>
              <a:off x="2910344" y="2802595"/>
              <a:ext cx="2016000" cy="13183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88"/>
                </a:spcBef>
              </a:pPr>
              <a:r>
                <a:rPr lang="ru-RU" sz="1600" b="1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МӨЛШЕРЛЕСТІК ЖӘНЕ РАЦИОНАЛДЫЛЫҚ</a:t>
              </a:r>
            </a:p>
            <a:p>
              <a:pPr algn="ctr">
                <a:spcBef>
                  <a:spcPts val="188"/>
                </a:spcBef>
              </a:pP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қаттылық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деңгейінің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қолайсыз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оқиғалардың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басталу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тәуекелінің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деңгейіне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сәйкестігі</a:t>
              </a:r>
              <a:endPara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CBDF258-B895-4FBF-9B0A-BFEE5C334515}"/>
                </a:ext>
              </a:extLst>
            </p:cNvPr>
            <p:cNvSpPr txBox="1"/>
            <p:nvPr/>
          </p:nvSpPr>
          <p:spPr>
            <a:xfrm>
              <a:off x="6967991" y="2822862"/>
              <a:ext cx="20160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88"/>
                </a:spcBef>
              </a:pPr>
              <a:r>
                <a:rPr lang="ru-RU" sz="1600" b="1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ОРЫНДАЛУШЫЛЫҚ</a:t>
              </a:r>
              <a:r>
                <a:rPr lang="ru-RU" sz="16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кәсіпкерлік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субъектілерінің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енгізілетін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реттегіш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құралды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немесе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талапты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орындауының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практикалық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мүмкіндігі</a:t>
              </a:r>
              <a:endPara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DC4CE9-4093-48B1-9D97-C93190AB580E}"/>
                </a:ext>
              </a:extLst>
            </p:cNvPr>
            <p:cNvSpPr txBox="1"/>
            <p:nvPr/>
          </p:nvSpPr>
          <p:spPr>
            <a:xfrm>
              <a:off x="4913520" y="1758526"/>
              <a:ext cx="2016000" cy="1379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88"/>
                </a:spcBef>
              </a:pPr>
              <a:r>
                <a:rPr lang="ru-RU" sz="1600" b="1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ЖҮЙЕЛІЛІК ЖӘНЕ БОЛЖАМДЫЛЫҚ</a:t>
              </a:r>
            </a:p>
            <a:p>
              <a:pPr algn="ctr">
                <a:spcBef>
                  <a:spcPts val="188"/>
                </a:spcBef>
              </a:pP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енгізілетін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және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немесе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қолданыстағы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реттегіш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құралдардың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және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(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немесе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)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талаптардың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Мемлекеттік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жоспарлау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жүйесінің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құжаттарына</a:t>
              </a:r>
              <a:r>
                <a:rPr lang="ru-RU" sz="1000" dirty="0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000" dirty="0" err="1">
                  <a:latin typeface="Arial Narrow" panose="020B0606020202030204" pitchFamily="34" charset="0"/>
                  <a:ea typeface="Tahoma" pitchFamily="34" charset="0"/>
                  <a:cs typeface="Tahoma" pitchFamily="34" charset="0"/>
                </a:rPr>
                <a:t>сәйкестігі</a:t>
              </a:r>
              <a:endPara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235BCF24-DA6C-48DD-838B-9C51EAB49065}"/>
                </a:ext>
              </a:extLst>
            </p:cNvPr>
            <p:cNvGrpSpPr/>
            <p:nvPr/>
          </p:nvGrpSpPr>
          <p:grpSpPr>
            <a:xfrm>
              <a:off x="205235" y="1465455"/>
              <a:ext cx="8733530" cy="540000"/>
              <a:chOff x="205235" y="2044575"/>
              <a:chExt cx="8733530" cy="540000"/>
            </a:xfrm>
          </p:grpSpPr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984CDDEE-40CE-4681-84B6-81888D131C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235" y="2044575"/>
                <a:ext cx="8193530" cy="0"/>
              </a:xfrm>
              <a:prstGeom prst="line">
                <a:avLst/>
              </a:prstGeom>
              <a:ln w="38100">
                <a:solidFill>
                  <a:srgbClr val="104D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Прямоугольник: один усеченный угол 77">
                <a:extLst>
                  <a:ext uri="{FF2B5EF4-FFF2-40B4-BE49-F238E27FC236}">
                    <a16:creationId xmlns:a16="http://schemas.microsoft.com/office/drawing/2014/main" id="{4665F8AF-849B-42C4-9838-35419D7FF192}"/>
                  </a:ext>
                </a:extLst>
              </p:cNvPr>
              <p:cNvSpPr/>
              <p:nvPr/>
            </p:nvSpPr>
            <p:spPr>
              <a:xfrm flipV="1">
                <a:off x="205235" y="2044575"/>
                <a:ext cx="540000" cy="540000"/>
              </a:xfrm>
              <a:prstGeom prst="snip1Rect">
                <a:avLst/>
              </a:prstGeom>
              <a:solidFill>
                <a:srgbClr val="104D7F"/>
              </a:solidFill>
              <a:ln w="38100">
                <a:solidFill>
                  <a:srgbClr val="104D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29F5755F-3FF2-4E56-83CF-8D057AD963DE}"/>
                </a:ext>
              </a:extLst>
            </p:cNvPr>
            <p:cNvCxnSpPr>
              <a:cxnSpLocks/>
            </p:cNvCxnSpPr>
            <p:nvPr/>
          </p:nvCxnSpPr>
          <p:spPr>
            <a:xfrm>
              <a:off x="1786932" y="1465455"/>
              <a:ext cx="0" cy="288454"/>
            </a:xfrm>
            <a:prstGeom prst="line">
              <a:avLst/>
            </a:prstGeom>
            <a:ln w="28575">
              <a:solidFill>
                <a:srgbClr val="104D7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F205CAB7-998C-4017-8604-7633434889C3}"/>
                </a:ext>
              </a:extLst>
            </p:cNvPr>
            <p:cNvCxnSpPr>
              <a:cxnSpLocks/>
            </p:cNvCxnSpPr>
            <p:nvPr/>
          </p:nvCxnSpPr>
          <p:spPr>
            <a:xfrm>
              <a:off x="5921520" y="1465455"/>
              <a:ext cx="0" cy="288454"/>
            </a:xfrm>
            <a:prstGeom prst="line">
              <a:avLst/>
            </a:prstGeom>
            <a:ln w="28575">
              <a:solidFill>
                <a:srgbClr val="104D7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AF36AFAB-8BF9-4D9F-8EF6-076B888FE028}"/>
                </a:ext>
              </a:extLst>
            </p:cNvPr>
            <p:cNvCxnSpPr>
              <a:cxnSpLocks/>
            </p:cNvCxnSpPr>
            <p:nvPr/>
          </p:nvCxnSpPr>
          <p:spPr>
            <a:xfrm>
              <a:off x="7988815" y="1465455"/>
              <a:ext cx="0" cy="288454"/>
            </a:xfrm>
            <a:prstGeom prst="line">
              <a:avLst/>
            </a:prstGeom>
            <a:ln w="28575">
              <a:solidFill>
                <a:srgbClr val="104D7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591CFE41-32C4-4156-B8A8-AD0CDDBBE442}"/>
                </a:ext>
              </a:extLst>
            </p:cNvPr>
            <p:cNvCxnSpPr>
              <a:cxnSpLocks/>
            </p:cNvCxnSpPr>
            <p:nvPr/>
          </p:nvCxnSpPr>
          <p:spPr>
            <a:xfrm>
              <a:off x="3854226" y="1465455"/>
              <a:ext cx="0" cy="288454"/>
            </a:xfrm>
            <a:prstGeom prst="line">
              <a:avLst/>
            </a:prstGeom>
            <a:ln w="28575">
              <a:solidFill>
                <a:srgbClr val="104D7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27C311B4-18A3-4484-A453-3EC579DFA101}"/>
                </a:ext>
              </a:extLst>
            </p:cNvPr>
            <p:cNvCxnSpPr>
              <a:cxnSpLocks/>
            </p:cNvCxnSpPr>
            <p:nvPr/>
          </p:nvCxnSpPr>
          <p:spPr>
            <a:xfrm>
              <a:off x="2820579" y="1758526"/>
              <a:ext cx="0" cy="2048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9A92B0F0-085D-4FB4-8A4F-092A70815B7E}"/>
                </a:ext>
              </a:extLst>
            </p:cNvPr>
            <p:cNvCxnSpPr>
              <a:cxnSpLocks/>
            </p:cNvCxnSpPr>
            <p:nvPr/>
          </p:nvCxnSpPr>
          <p:spPr>
            <a:xfrm>
              <a:off x="4887873" y="1849972"/>
              <a:ext cx="0" cy="2048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03F1A4BA-8CFA-4E09-AF2F-28DF9B5D95A6}"/>
                </a:ext>
              </a:extLst>
            </p:cNvPr>
            <p:cNvCxnSpPr>
              <a:cxnSpLocks/>
            </p:cNvCxnSpPr>
            <p:nvPr/>
          </p:nvCxnSpPr>
          <p:spPr>
            <a:xfrm>
              <a:off x="6955167" y="1849972"/>
              <a:ext cx="0" cy="32033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034170-11FF-401D-8B0A-7A2CF653A770}"/>
              </a:ext>
            </a:extLst>
          </p:cNvPr>
          <p:cNvSpPr/>
          <p:nvPr/>
        </p:nvSpPr>
        <p:spPr>
          <a:xfrm>
            <a:off x="-18280" y="4712407"/>
            <a:ext cx="9180560" cy="450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13112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75" y="285694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66689" y="440291"/>
            <a:ext cx="841062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04D7F"/>
                </a:solidFill>
              </a:rPr>
              <a:t>МЕМЛЕКЕТТІК РЕТТЕУДІ БЕЛГІЛЕУ ШАРТТАРЫ</a:t>
            </a:r>
          </a:p>
        </p:txBody>
      </p:sp>
      <p:sp>
        <p:nvSpPr>
          <p:cNvPr id="100" name="Прямоугольный треугольник 99">
            <a:extLst>
              <a:ext uri="{FF2B5EF4-FFF2-40B4-BE49-F238E27FC236}">
                <a16:creationId xmlns:a16="http://schemas.microsoft.com/office/drawing/2014/main" id="{2DD56347-8D5B-4EF8-8AEA-EFC37EA79EC5}"/>
              </a:ext>
            </a:extLst>
          </p:cNvPr>
          <p:cNvSpPr/>
          <p:nvPr/>
        </p:nvSpPr>
        <p:spPr>
          <a:xfrm rot="5400000" flipV="1">
            <a:off x="612936" y="560868"/>
            <a:ext cx="93852" cy="58634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8EA9085-CF32-4B3B-8264-E8C2C7DA274F}"/>
              </a:ext>
            </a:extLst>
          </p:cNvPr>
          <p:cNvSpPr/>
          <p:nvPr/>
        </p:nvSpPr>
        <p:spPr>
          <a:xfrm>
            <a:off x="5378788" y="4690021"/>
            <a:ext cx="2705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00" b="1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Номер слайда 9">
            <a:extLst>
              <a:ext uri="{FF2B5EF4-FFF2-40B4-BE49-F238E27FC236}">
                <a16:creationId xmlns:a16="http://schemas.microsoft.com/office/drawing/2014/main" id="{09831095-0879-49F8-B013-ABD1F59F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9353" y="4906756"/>
            <a:ext cx="2133600" cy="273844"/>
          </a:xfrm>
        </p:spPr>
        <p:txBody>
          <a:bodyPr/>
          <a:lstStyle/>
          <a:p>
            <a:pPr algn="r"/>
            <a:fld id="{A907081D-3F59-4A16-8081-8F85BBB57413}" type="slidenum">
              <a:rPr 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618705-38E6-4D20-86CB-D068EABA6018}"/>
              </a:ext>
            </a:extLst>
          </p:cNvPr>
          <p:cNvSpPr txBox="1"/>
          <p:nvPr/>
        </p:nvSpPr>
        <p:spPr>
          <a:xfrm>
            <a:off x="68735" y="4049712"/>
            <a:ext cx="461848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600" b="1" dirty="0" err="1">
                <a:latin typeface="Arial Narrow" panose="020B0606020202030204" pitchFamily="34" charset="0"/>
              </a:rPr>
              <a:t>Артық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талаптардың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енгізілуін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тежеуге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және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тиімсіз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талаптарды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жоюға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мүмкіндік</a:t>
            </a:r>
            <a:r>
              <a:rPr lang="ru-RU" sz="1600" b="1" dirty="0">
                <a:latin typeface="Arial Narrow" panose="020B0606020202030204" pitchFamily="34" charset="0"/>
              </a:rPr>
              <a:t> </a:t>
            </a:r>
            <a:r>
              <a:rPr lang="ru-RU" sz="1600" b="1" dirty="0" err="1">
                <a:latin typeface="Arial Narrow" panose="020B0606020202030204" pitchFamily="34" charset="0"/>
              </a:rPr>
              <a:t>береді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04E0316-BD4B-4D0B-9DBA-BAECB177856F}"/>
              </a:ext>
            </a:extLst>
          </p:cNvPr>
          <p:cNvSpPr txBox="1"/>
          <p:nvPr/>
        </p:nvSpPr>
        <p:spPr>
          <a:xfrm>
            <a:off x="1183088" y="909634"/>
            <a:ext cx="7553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90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Мемлекет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қолданатын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енгізетін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кез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келген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талап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мынадай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шарттарға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сәйкес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келуге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тиіс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Шестеренки">
            <a:extLst>
              <a:ext uri="{FF2B5EF4-FFF2-40B4-BE49-F238E27FC236}">
                <a16:creationId xmlns:a16="http://schemas.microsoft.com/office/drawing/2014/main" id="{E22184EC-44C7-4E61-93D4-791A5C49B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35" y="1427188"/>
            <a:ext cx="586345" cy="5863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9BAE254-13ED-4509-A81C-8B3A406FC66F}"/>
              </a:ext>
            </a:extLst>
          </p:cNvPr>
          <p:cNvSpPr txBox="1"/>
          <p:nvPr/>
        </p:nvSpPr>
        <p:spPr>
          <a:xfrm>
            <a:off x="4834392" y="3355029"/>
            <a:ext cx="2133599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spcBef>
                <a:spcPts val="251"/>
              </a:spcBef>
            </a:pPr>
            <a:r>
              <a:rPr lang="ru-RU" sz="1400" b="1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ТЕҢДІК </a:t>
            </a:r>
          </a:p>
          <a:p>
            <a:pPr algn="ctr" defTabSz="914400">
              <a:spcBef>
                <a:spcPts val="251"/>
              </a:spcBef>
            </a:pP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жекелеген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нарық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субъектілері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үшін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оның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ішінде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квазимемлекеттік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сектор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субъектілері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үшін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әртүрлі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құқықтық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режимдер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талаптарды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белгілеуге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жол</a:t>
            </a:r>
            <a:r>
              <a:rPr lang="ru-RU" sz="1000" dirty="0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бермеу</a:t>
            </a:r>
            <a:endParaRPr lang="ru-RU" sz="1000" dirty="0"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8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2F6D5D9-7328-4371-9FA5-5510BA2AE365}"/>
              </a:ext>
            </a:extLst>
          </p:cNvPr>
          <p:cNvGrpSpPr/>
          <p:nvPr/>
        </p:nvGrpSpPr>
        <p:grpSpPr>
          <a:xfrm>
            <a:off x="159599" y="1778956"/>
            <a:ext cx="8733530" cy="1359021"/>
            <a:chOff x="205235" y="2045745"/>
            <a:chExt cx="8733530" cy="135902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DE01E4-F7E7-405D-9F42-55C591F30AC3}"/>
                </a:ext>
              </a:extLst>
            </p:cNvPr>
            <p:cNvSpPr txBox="1"/>
            <p:nvPr/>
          </p:nvSpPr>
          <p:spPr>
            <a:xfrm>
              <a:off x="763235" y="2560624"/>
              <a:ext cx="7807610" cy="844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defTabSz="685800">
                <a:lnSpc>
                  <a:spcPct val="120000"/>
                </a:lnSpc>
                <a:defRPr/>
              </a:pP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Кәсіпкерлік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субъектілеріне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қатысты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жаңа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талапты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енгізу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немесе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реттеуді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қатаңдату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реттеу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ұсынылатын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кәсіпкерлік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қызметті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құқықтық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реттеудің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сол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саласындағы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екі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талаптың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күшін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жоюды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көздейтін</a:t>
              </a:r>
              <a:r>
                <a:rPr lang="ru-RU" sz="14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болады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D3818E47-4130-43D6-B1BD-B04A55C974D4}"/>
                </a:ext>
              </a:extLst>
            </p:cNvPr>
            <p:cNvGrpSpPr/>
            <p:nvPr/>
          </p:nvGrpSpPr>
          <p:grpSpPr>
            <a:xfrm>
              <a:off x="205235" y="2045745"/>
              <a:ext cx="8733530" cy="540000"/>
              <a:chOff x="205235" y="2045745"/>
              <a:chExt cx="8733530" cy="54000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62B3524-6362-4723-8EBD-84544135DC05}"/>
                  </a:ext>
                </a:extLst>
              </p:cNvPr>
              <p:cNvSpPr txBox="1"/>
              <p:nvPr/>
            </p:nvSpPr>
            <p:spPr>
              <a:xfrm>
                <a:off x="795260" y="2106493"/>
                <a:ext cx="4572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188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Жұмыс</a:t>
                </a: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ru-RU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тетігі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A72E2C7B-E301-46F6-A66F-DDC94F258EAE}"/>
                  </a:ext>
                </a:extLst>
              </p:cNvPr>
              <p:cNvGrpSpPr/>
              <p:nvPr/>
            </p:nvGrpSpPr>
            <p:grpSpPr>
              <a:xfrm>
                <a:off x="205235" y="2045745"/>
                <a:ext cx="8733530" cy="540000"/>
                <a:chOff x="205235" y="2044575"/>
                <a:chExt cx="8733530" cy="540000"/>
              </a:xfrm>
            </p:grpSpPr>
            <p:cxnSp>
              <p:nvCxnSpPr>
                <p:cNvPr id="46" name="Прямая соединительная линия 45">
                  <a:extLst>
                    <a:ext uri="{FF2B5EF4-FFF2-40B4-BE49-F238E27FC236}">
                      <a16:creationId xmlns:a16="http://schemas.microsoft.com/office/drawing/2014/main" id="{C630C300-A3DF-4EA7-B52F-35A706FEE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5235" y="2044575"/>
                  <a:ext cx="819353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104D7F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47" name="Группа 46">
                  <a:extLst>
                    <a:ext uri="{FF2B5EF4-FFF2-40B4-BE49-F238E27FC236}">
                      <a16:creationId xmlns:a16="http://schemas.microsoft.com/office/drawing/2014/main" id="{074B0CD3-12C6-4346-B86A-3C58D20D1C08}"/>
                    </a:ext>
                  </a:extLst>
                </p:cNvPr>
                <p:cNvGrpSpPr/>
                <p:nvPr/>
              </p:nvGrpSpPr>
              <p:grpSpPr>
                <a:xfrm>
                  <a:off x="205235" y="2044575"/>
                  <a:ext cx="540000" cy="540000"/>
                  <a:chOff x="205235" y="2143907"/>
                  <a:chExt cx="540000" cy="540000"/>
                </a:xfrm>
              </p:grpSpPr>
              <p:sp>
                <p:nvSpPr>
                  <p:cNvPr id="48" name="Прямоугольник: один усеченный угол 47">
                    <a:extLst>
                      <a:ext uri="{FF2B5EF4-FFF2-40B4-BE49-F238E27FC236}">
                        <a16:creationId xmlns:a16="http://schemas.microsoft.com/office/drawing/2014/main" id="{8D6123A0-2542-4D2D-A407-FCB43C39AFBE}"/>
                      </a:ext>
                    </a:extLst>
                  </p:cNvPr>
                  <p:cNvSpPr/>
                  <p:nvPr/>
                </p:nvSpPr>
                <p:spPr>
                  <a:xfrm flipV="1">
                    <a:off x="205235" y="2143907"/>
                    <a:ext cx="540000" cy="540000"/>
                  </a:xfrm>
                  <a:prstGeom prst="snip1Rect">
                    <a:avLst/>
                  </a:prstGeom>
                  <a:solidFill>
                    <a:srgbClr val="104D7F"/>
                  </a:solidFill>
                  <a:ln w="38100" cap="flat" cmpd="sng" algn="ctr">
                    <a:solidFill>
                      <a:srgbClr val="104D7F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</a:endParaRPr>
                  </a:p>
                </p:txBody>
              </p:sp>
              <p:pic>
                <p:nvPicPr>
                  <p:cNvPr id="49" name="Рисунок 48">
                    <a:extLst>
                      <a:ext uri="{FF2B5EF4-FFF2-40B4-BE49-F238E27FC236}">
                        <a16:creationId xmlns:a16="http://schemas.microsoft.com/office/drawing/2014/main" id="{AA36EFB8-6995-426A-850E-80EF4C75F5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bright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5235" y="2154786"/>
                    <a:ext cx="504000" cy="504000"/>
                  </a:xfrm>
                  <a:prstGeom prst="rect">
                    <a:avLst/>
                  </a:prstGeom>
                  <a:solidFill>
                    <a:srgbClr val="104D7F"/>
                  </a:solidFill>
                  <a:ln>
                    <a:solidFill>
                      <a:srgbClr val="104D7F"/>
                    </a:solidFill>
                  </a:ln>
                </p:spPr>
              </p:pic>
            </p:grpSp>
          </p:grpSp>
        </p:grp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034170-11FF-401D-8B0A-7A2CF653A770}"/>
              </a:ext>
            </a:extLst>
          </p:cNvPr>
          <p:cNvSpPr/>
          <p:nvPr/>
        </p:nvSpPr>
        <p:spPr>
          <a:xfrm>
            <a:off x="-18280" y="4712407"/>
            <a:ext cx="9180560" cy="450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13112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75" y="285694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66689" y="440291"/>
            <a:ext cx="841062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04D7F"/>
                </a:solidFill>
              </a:rPr>
              <a:t> «1-</a:t>
            </a:r>
            <a:r>
              <a:rPr lang="en-US" sz="1800" b="1" dirty="0">
                <a:solidFill>
                  <a:srgbClr val="104D7F"/>
                </a:solidFill>
              </a:rPr>
              <a:t>IN 2-OUT»</a:t>
            </a:r>
            <a:r>
              <a:rPr lang="kk-KZ" sz="1800" b="1" dirty="0">
                <a:solidFill>
                  <a:srgbClr val="104D7F"/>
                </a:solidFill>
              </a:rPr>
              <a:t> ҚАҒИДАТЫ</a:t>
            </a:r>
            <a:endParaRPr lang="en-US" sz="1800" b="1" dirty="0">
              <a:solidFill>
                <a:srgbClr val="104D7F"/>
              </a:solidFill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8EA9085-CF32-4B3B-8264-E8C2C7DA274F}"/>
              </a:ext>
            </a:extLst>
          </p:cNvPr>
          <p:cNvSpPr/>
          <p:nvPr/>
        </p:nvSpPr>
        <p:spPr>
          <a:xfrm>
            <a:off x="5378788" y="4690021"/>
            <a:ext cx="2705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00" b="1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Номер слайда 9">
            <a:extLst>
              <a:ext uri="{FF2B5EF4-FFF2-40B4-BE49-F238E27FC236}">
                <a16:creationId xmlns:a16="http://schemas.microsoft.com/office/drawing/2014/main" id="{09831095-0879-49F8-B013-ABD1F59F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9353" y="4906756"/>
            <a:ext cx="2133600" cy="273844"/>
          </a:xfrm>
        </p:spPr>
        <p:txBody>
          <a:bodyPr/>
          <a:lstStyle/>
          <a:p>
            <a:pPr algn="r"/>
            <a:fld id="{A907081D-3F59-4A16-8081-8F85BBB57413}" type="slidenum">
              <a:rPr 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D2DC2E-23FC-4493-90FD-62D16BA04BC0}"/>
              </a:ext>
            </a:extLst>
          </p:cNvPr>
          <p:cNvSpPr txBox="1"/>
          <p:nvPr/>
        </p:nvSpPr>
        <p:spPr>
          <a:xfrm>
            <a:off x="749624" y="1080632"/>
            <a:ext cx="8047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0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Жаңа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реттегіш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құралды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енгізу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екі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талаптың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күшін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жоюды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талап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етеді</a:t>
            </a:r>
            <a:endParaRPr lang="ru-RU" sz="1600" b="1" dirty="0">
              <a:solidFill>
                <a:prstClr val="black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868D50-3F4B-42FB-AFE4-F98B805AC44F}"/>
              </a:ext>
            </a:extLst>
          </p:cNvPr>
          <p:cNvSpPr txBox="1"/>
          <p:nvPr/>
        </p:nvSpPr>
        <p:spPr>
          <a:xfrm>
            <a:off x="723119" y="3893591"/>
            <a:ext cx="7802090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defTabSz="685800">
              <a:spcBef>
                <a:spcPts val="1200"/>
              </a:spcBef>
              <a:defRPr/>
            </a:pP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Кәсіпкерлік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субъектілері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үшін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әкімшілік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шығындарды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төмендетуге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мүмкіндік</a:t>
            </a:r>
            <a:r>
              <a:rPr lang="ru-RU" sz="16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береді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3818E47-4130-43D6-B1BD-B04A55C974D4}"/>
              </a:ext>
            </a:extLst>
          </p:cNvPr>
          <p:cNvGrpSpPr/>
          <p:nvPr/>
        </p:nvGrpSpPr>
        <p:grpSpPr>
          <a:xfrm>
            <a:off x="159599" y="1778956"/>
            <a:ext cx="8733530" cy="540000"/>
            <a:chOff x="205235" y="2045745"/>
            <a:chExt cx="8733530" cy="5400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2B3524-6362-4723-8EBD-84544135DC05}"/>
                </a:ext>
              </a:extLst>
            </p:cNvPr>
            <p:cNvSpPr txBox="1"/>
            <p:nvPr/>
          </p:nvSpPr>
          <p:spPr>
            <a:xfrm>
              <a:off x="795260" y="2106493"/>
              <a:ext cx="4572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188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Жұмыс</a:t>
              </a: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тетігі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A72E2C7B-E301-46F6-A66F-DDC94F258EAE}"/>
                </a:ext>
              </a:extLst>
            </p:cNvPr>
            <p:cNvGrpSpPr/>
            <p:nvPr/>
          </p:nvGrpSpPr>
          <p:grpSpPr>
            <a:xfrm>
              <a:off x="205235" y="2045745"/>
              <a:ext cx="8733530" cy="540000"/>
              <a:chOff x="205235" y="2044575"/>
              <a:chExt cx="8733530" cy="540000"/>
            </a:xfrm>
          </p:grpSpPr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C630C300-A3DF-4EA7-B52F-35A706FEE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235" y="2044575"/>
                <a:ext cx="8193530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04D7F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7" name="Группа 46">
                <a:extLst>
                  <a:ext uri="{FF2B5EF4-FFF2-40B4-BE49-F238E27FC236}">
                    <a16:creationId xmlns:a16="http://schemas.microsoft.com/office/drawing/2014/main" id="{074B0CD3-12C6-4346-B86A-3C58D20D1C08}"/>
                  </a:ext>
                </a:extLst>
              </p:cNvPr>
              <p:cNvGrpSpPr/>
              <p:nvPr/>
            </p:nvGrpSpPr>
            <p:grpSpPr>
              <a:xfrm>
                <a:off x="205235" y="2044575"/>
                <a:ext cx="540000" cy="540000"/>
                <a:chOff x="205235" y="2143907"/>
                <a:chExt cx="540000" cy="540000"/>
              </a:xfrm>
            </p:grpSpPr>
            <p:sp>
              <p:nvSpPr>
                <p:cNvPr id="48" name="Прямоугольник: один усеченный угол 47">
                  <a:extLst>
                    <a:ext uri="{FF2B5EF4-FFF2-40B4-BE49-F238E27FC236}">
                      <a16:creationId xmlns:a16="http://schemas.microsoft.com/office/drawing/2014/main" id="{8D6123A0-2542-4D2D-A407-FCB43C39AFBE}"/>
                    </a:ext>
                  </a:extLst>
                </p:cNvPr>
                <p:cNvSpPr/>
                <p:nvPr/>
              </p:nvSpPr>
              <p:spPr>
                <a:xfrm flipV="1">
                  <a:off x="205235" y="2143907"/>
                  <a:ext cx="540000" cy="540000"/>
                </a:xfrm>
                <a:prstGeom prst="snip1Rect">
                  <a:avLst/>
                </a:prstGeom>
                <a:solidFill>
                  <a:srgbClr val="104D7F"/>
                </a:solidFill>
                <a:ln w="38100" cap="flat" cmpd="sng" algn="ctr">
                  <a:solidFill>
                    <a:srgbClr val="104D7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</a:endParaRPr>
                </a:p>
              </p:txBody>
            </p:sp>
            <p:pic>
              <p:nvPicPr>
                <p:cNvPr id="49" name="Рисунок 48">
                  <a:extLst>
                    <a:ext uri="{FF2B5EF4-FFF2-40B4-BE49-F238E27FC236}">
                      <a16:creationId xmlns:a16="http://schemas.microsoft.com/office/drawing/2014/main" id="{AA36EFB8-6995-426A-850E-80EF4C75F5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5235" y="2154786"/>
                  <a:ext cx="504000" cy="504000"/>
                </a:xfrm>
                <a:prstGeom prst="rect">
                  <a:avLst/>
                </a:prstGeom>
                <a:solidFill>
                  <a:srgbClr val="104D7F"/>
                </a:solidFill>
                <a:ln>
                  <a:solidFill>
                    <a:srgbClr val="104D7F"/>
                  </a:solidFill>
                </a:ln>
              </p:spPr>
            </p:pic>
          </p:grpSp>
        </p:grp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034170-11FF-401D-8B0A-7A2CF653A770}"/>
              </a:ext>
            </a:extLst>
          </p:cNvPr>
          <p:cNvSpPr/>
          <p:nvPr/>
        </p:nvSpPr>
        <p:spPr>
          <a:xfrm>
            <a:off x="-18280" y="4712407"/>
            <a:ext cx="9180560" cy="450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13112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75" y="285694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66689" y="440291"/>
            <a:ext cx="841062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04D7F"/>
                </a:solidFill>
              </a:rPr>
              <a:t>РЕТТЕУШІ АПЕЛЛЯЦИЯ ИНСТИТУТЫ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F8EA9085-CF32-4B3B-8264-E8C2C7DA274F}"/>
              </a:ext>
            </a:extLst>
          </p:cNvPr>
          <p:cNvSpPr/>
          <p:nvPr/>
        </p:nvSpPr>
        <p:spPr>
          <a:xfrm>
            <a:off x="5378788" y="4690021"/>
            <a:ext cx="2705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00" b="1" dirty="0">
              <a:solidFill>
                <a:schemeClr val="bg1"/>
              </a:solidFill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Номер слайда 9">
            <a:extLst>
              <a:ext uri="{FF2B5EF4-FFF2-40B4-BE49-F238E27FC236}">
                <a16:creationId xmlns:a16="http://schemas.microsoft.com/office/drawing/2014/main" id="{09831095-0879-49F8-B013-ABD1F59F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9353" y="4906756"/>
            <a:ext cx="2133600" cy="273844"/>
          </a:xfrm>
        </p:spPr>
        <p:txBody>
          <a:bodyPr/>
          <a:lstStyle/>
          <a:p>
            <a:pPr algn="r"/>
            <a:fld id="{A907081D-3F59-4A16-8081-8F85BBB57413}" type="slidenum">
              <a:rPr 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D2DC2E-23FC-4493-90FD-62D16BA04BC0}"/>
              </a:ext>
            </a:extLst>
          </p:cNvPr>
          <p:cNvSpPr txBox="1"/>
          <p:nvPr/>
        </p:nvSpPr>
        <p:spPr>
          <a:xfrm>
            <a:off x="461783" y="915111"/>
            <a:ext cx="83155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90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Кәсіпкерлердің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шағымы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бизнеске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қатысты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тиімсіз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талаптары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бар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органдардың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актілерін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жою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немесе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қайта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қарау</a:t>
            </a:r>
            <a:r>
              <a:rPr lang="ru-RU" sz="1600" b="1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тетігі</a:t>
            </a:r>
            <a:endParaRPr lang="ru-RU" sz="1600" b="1" dirty="0">
              <a:solidFill>
                <a:prstClr val="black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8E7301B-69E3-4A98-9952-40526E42D28A}"/>
              </a:ext>
            </a:extLst>
          </p:cNvPr>
          <p:cNvGrpSpPr/>
          <p:nvPr/>
        </p:nvGrpSpPr>
        <p:grpSpPr>
          <a:xfrm>
            <a:off x="763235" y="2411951"/>
            <a:ext cx="8158140" cy="1107996"/>
            <a:chOff x="763235" y="2411951"/>
            <a:chExt cx="8158140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846AB6-F5AA-44D7-9CC7-B79755C1A6BA}"/>
                </a:ext>
              </a:extLst>
            </p:cNvPr>
            <p:cNvSpPr txBox="1"/>
            <p:nvPr/>
          </p:nvSpPr>
          <p:spPr>
            <a:xfrm>
              <a:off x="763235" y="2411951"/>
              <a:ext cx="180000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ru-RU" sz="1100" b="1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1. 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Бизнес-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омбудсменнің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мемлекеттік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органдардың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талаптарын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қайта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қарау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бойынша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ұсыныстар</a:t>
              </a:r>
              <a:r>
                <a:rPr lang="ru-RU" sz="1100" kern="0" dirty="0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қалыптастыруы</a:t>
              </a:r>
              <a:endPara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3B807A-0F07-4B99-AA9B-D868BA2A3793}"/>
                </a:ext>
              </a:extLst>
            </p:cNvPr>
            <p:cNvSpPr/>
            <p:nvPr/>
          </p:nvSpPr>
          <p:spPr>
            <a:xfrm>
              <a:off x="2863009" y="2633339"/>
              <a:ext cx="1800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rPr>
                <a:t>2</a:t>
              </a:r>
              <a:r>
                <a:rPr kumimoji="0" lang="en-US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rPr>
                <a:t>. </a:t>
              </a:r>
              <a:r>
                <a:rPr kumimoji="0" lang="kk-KZ" sz="11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rPr>
                <a:t>Ұсыныстарды Ұлттық экономика</a:t>
              </a:r>
              <a:r>
                <a:rPr kumimoji="0" lang="kk-KZ" sz="1100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Tahoma" pitchFamily="34" charset="0"/>
                  <a:cs typeface="Tahoma" pitchFamily="34" charset="0"/>
                </a:rPr>
                <a:t> министрлігінің қарауы</a:t>
              </a:r>
              <a:endPara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FD126E2-E8C0-46A7-927E-3F9F7513C711}"/>
                </a:ext>
              </a:extLst>
            </p:cNvPr>
            <p:cNvSpPr/>
            <p:nvPr/>
          </p:nvSpPr>
          <p:spPr>
            <a:xfrm>
              <a:off x="5021714" y="2574424"/>
              <a:ext cx="1800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ru-RU" sz="1100" b="1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3.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Кәсіпкерлік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қызметті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реттеу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мәселелері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бойынша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ұсыныстарды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ВАК-та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қарау</a:t>
              </a:r>
              <a:endPara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660190B-F4BE-4580-B0E5-69F1EA72DCAC}"/>
                </a:ext>
              </a:extLst>
            </p:cNvPr>
            <p:cNvSpPr/>
            <p:nvPr/>
          </p:nvSpPr>
          <p:spPr>
            <a:xfrm>
              <a:off x="7121375" y="2681252"/>
              <a:ext cx="1800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85800">
                <a:defRPr/>
              </a:pPr>
              <a:r>
                <a:rPr lang="ru-RU" sz="1100" b="1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4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.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Реттегіш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құралды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жою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немесе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қайта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қарау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туралы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шешім</a:t>
              </a:r>
              <a:r>
                <a:rPr lang="ru-RU" sz="1100" kern="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100" kern="0" dirty="0" err="1">
                  <a:solidFill>
                    <a:prstClr val="black"/>
                  </a:solidFill>
                  <a:ea typeface="Tahoma" pitchFamily="34" charset="0"/>
                  <a:cs typeface="Tahoma" pitchFamily="34" charset="0"/>
                </a:rPr>
                <a:t>қабылдау</a:t>
              </a:r>
              <a:endParaRPr kumimoji="0" lang="ru-RU" sz="11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7" name="Группа 99">
              <a:extLst>
                <a:ext uri="{FF2B5EF4-FFF2-40B4-BE49-F238E27FC236}">
                  <a16:creationId xmlns:a16="http://schemas.microsoft.com/office/drawing/2014/main" id="{F2B29394-BF0B-4395-B7B1-897B41CBBC8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595440" y="2797146"/>
              <a:ext cx="260767" cy="399160"/>
              <a:chOff x="5048874" y="1509126"/>
              <a:chExt cx="459230" cy="630576"/>
            </a:xfrm>
          </p:grpSpPr>
          <p:sp>
            <p:nvSpPr>
              <p:cNvPr id="38" name="Chevron2">
                <a:extLst>
                  <a:ext uri="{FF2B5EF4-FFF2-40B4-BE49-F238E27FC236}">
                    <a16:creationId xmlns:a16="http://schemas.microsoft.com/office/drawing/2014/main" id="{FB01F126-CFEF-4562-BD44-6A13A67E01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7708" y="1548097"/>
                <a:ext cx="243602" cy="552635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40" name="Chevron2">
                <a:extLst>
                  <a:ext uri="{FF2B5EF4-FFF2-40B4-BE49-F238E27FC236}">
                    <a16:creationId xmlns:a16="http://schemas.microsoft.com/office/drawing/2014/main" id="{EB5EB105-F1E5-4F78-B714-DCE5C26848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7204" y="1509126"/>
                <a:ext cx="278569" cy="630576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Группа 99">
              <a:extLst>
                <a:ext uri="{FF2B5EF4-FFF2-40B4-BE49-F238E27FC236}">
                  <a16:creationId xmlns:a16="http://schemas.microsoft.com/office/drawing/2014/main" id="{6C85FBA2-FF32-40C8-AA67-978C47E0DA9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4720617" y="2797146"/>
              <a:ext cx="260767" cy="399160"/>
              <a:chOff x="5048874" y="1509126"/>
              <a:chExt cx="459230" cy="630576"/>
            </a:xfrm>
          </p:grpSpPr>
          <p:sp>
            <p:nvSpPr>
              <p:cNvPr id="36" name="Chevron2">
                <a:extLst>
                  <a:ext uri="{FF2B5EF4-FFF2-40B4-BE49-F238E27FC236}">
                    <a16:creationId xmlns:a16="http://schemas.microsoft.com/office/drawing/2014/main" id="{90D3A80C-2B8D-4026-8B55-47728A2C45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7708" y="1548097"/>
                <a:ext cx="243602" cy="552635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37" name="Chevron2">
                <a:extLst>
                  <a:ext uri="{FF2B5EF4-FFF2-40B4-BE49-F238E27FC236}">
                    <a16:creationId xmlns:a16="http://schemas.microsoft.com/office/drawing/2014/main" id="{419418A4-021B-492D-AC52-DAE9A11F45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7204" y="1509126"/>
                <a:ext cx="278569" cy="630576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Группа 99">
              <a:extLst>
                <a:ext uri="{FF2B5EF4-FFF2-40B4-BE49-F238E27FC236}">
                  <a16:creationId xmlns:a16="http://schemas.microsoft.com/office/drawing/2014/main" id="{81B7053C-CEEC-4B5A-AA2A-52789243F45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6845794" y="2797146"/>
              <a:ext cx="260767" cy="399160"/>
              <a:chOff x="5048874" y="1509126"/>
              <a:chExt cx="459230" cy="630576"/>
            </a:xfrm>
          </p:grpSpPr>
          <p:sp>
            <p:nvSpPr>
              <p:cNvPr id="34" name="Chevron2">
                <a:extLst>
                  <a:ext uri="{FF2B5EF4-FFF2-40B4-BE49-F238E27FC236}">
                    <a16:creationId xmlns:a16="http://schemas.microsoft.com/office/drawing/2014/main" id="{4B0A5C9C-055D-483C-AD65-A0B6FA70F4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47708" y="1548097"/>
                <a:ext cx="243602" cy="552635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35" name="Chevron2">
                <a:extLst>
                  <a:ext uri="{FF2B5EF4-FFF2-40B4-BE49-F238E27FC236}">
                    <a16:creationId xmlns:a16="http://schemas.microsoft.com/office/drawing/2014/main" id="{3FDBEBD0-8FA0-44E7-AAC5-1946BEF169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7204" y="1509126"/>
                <a:ext cx="278569" cy="630576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A6A6A6"/>
              </a:soli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431742C-9860-4B49-8D59-7A03C1BA306C}"/>
              </a:ext>
            </a:extLst>
          </p:cNvPr>
          <p:cNvSpPr txBox="1"/>
          <p:nvPr/>
        </p:nvSpPr>
        <p:spPr>
          <a:xfrm>
            <a:off x="885152" y="3924466"/>
            <a:ext cx="7220326" cy="523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kern="0" dirty="0" err="1">
                <a:solidFill>
                  <a:prstClr val="black"/>
                </a:solidFill>
              </a:rPr>
              <a:t>Кәсіпкерлердің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шағымы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бойынша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тиімсіз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талаптары</a:t>
            </a:r>
            <a:r>
              <a:rPr lang="ru-RU" sz="1400" b="1" kern="0" dirty="0">
                <a:solidFill>
                  <a:prstClr val="black"/>
                </a:solidFill>
              </a:rPr>
              <a:t> бар </a:t>
            </a:r>
            <a:r>
              <a:rPr lang="ru-RU" sz="1400" b="1" kern="0" dirty="0" err="1">
                <a:solidFill>
                  <a:prstClr val="black"/>
                </a:solidFill>
              </a:rPr>
              <a:t>мемлекеттік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органдардың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актілерін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жоюға</a:t>
            </a:r>
            <a:r>
              <a:rPr lang="ru-RU" sz="1400" b="1" kern="0" dirty="0">
                <a:solidFill>
                  <a:prstClr val="black"/>
                </a:solidFill>
              </a:rPr>
              <a:t> / </a:t>
            </a:r>
            <a:r>
              <a:rPr lang="ru-RU" sz="1400" b="1" kern="0" dirty="0" err="1">
                <a:solidFill>
                  <a:prstClr val="black"/>
                </a:solidFill>
              </a:rPr>
              <a:t>қайта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қарауға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мүмкіндік</a:t>
            </a:r>
            <a:r>
              <a:rPr lang="ru-RU" sz="1400" b="1" kern="0" dirty="0">
                <a:solidFill>
                  <a:prstClr val="black"/>
                </a:solidFill>
              </a:rPr>
              <a:t> </a:t>
            </a:r>
            <a:r>
              <a:rPr lang="ru-RU" sz="1400" b="1" kern="0" dirty="0" err="1">
                <a:solidFill>
                  <a:prstClr val="black"/>
                </a:solidFill>
              </a:rPr>
              <a:t>береді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034170-11FF-401D-8B0A-7A2CF653A770}"/>
              </a:ext>
            </a:extLst>
          </p:cNvPr>
          <p:cNvSpPr/>
          <p:nvPr/>
        </p:nvSpPr>
        <p:spPr>
          <a:xfrm>
            <a:off x="-18280" y="4762754"/>
            <a:ext cx="9180560" cy="386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9144000" cy="613112"/>
          </a:xfrm>
          <a:prstGeom prst="rect">
            <a:avLst/>
          </a:prstGeom>
          <a:solidFill>
            <a:srgbClr val="104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475" y="285694"/>
            <a:ext cx="1048552" cy="460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78227" y="440291"/>
            <a:ext cx="8410622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104D7F"/>
                </a:solidFill>
              </a:rPr>
              <a:t>МЕМЛЕКЕТТІК БАҚЫЛАУ МЕН ҚАДАҒАЛАУДЫ ЖЕТІЛДІРУ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982498" y="4890221"/>
            <a:ext cx="2133600" cy="273844"/>
          </a:xfrm>
        </p:spPr>
        <p:txBody>
          <a:bodyPr/>
          <a:lstStyle/>
          <a:p>
            <a:pPr algn="r"/>
            <a:fld id="{A907081D-3F59-4A16-8081-8F85BBB57413}" type="slidenum">
              <a:rPr lang="ru-RU" sz="1050" smtClean="0">
                <a:latin typeface="Arial Narrow" panose="020B0606020202030204" pitchFamily="34" charset="0"/>
              </a:rPr>
              <a:pPr algn="r"/>
              <a:t>9</a:t>
            </a:fld>
            <a:endParaRPr lang="ru-RU" sz="1050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ый треугольник 43">
            <a:extLst>
              <a:ext uri="{FF2B5EF4-FFF2-40B4-BE49-F238E27FC236}">
                <a16:creationId xmlns:a16="http://schemas.microsoft.com/office/drawing/2014/main" id="{88021C1F-1956-4DF2-AE36-94694179B47A}"/>
              </a:ext>
            </a:extLst>
          </p:cNvPr>
          <p:cNvSpPr/>
          <p:nvPr/>
        </p:nvSpPr>
        <p:spPr>
          <a:xfrm rot="5400000" flipV="1">
            <a:off x="624474" y="550644"/>
            <a:ext cx="93852" cy="586346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FFFF"/>
              </a:solidFill>
            </a:endParaRP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F77B82FB-24D8-456F-A9C7-920F8F4A9E18}"/>
              </a:ext>
            </a:extLst>
          </p:cNvPr>
          <p:cNvGrpSpPr/>
          <p:nvPr/>
        </p:nvGrpSpPr>
        <p:grpSpPr>
          <a:xfrm>
            <a:off x="214234" y="1521427"/>
            <a:ext cx="7871794" cy="504000"/>
            <a:chOff x="223235" y="2063745"/>
            <a:chExt cx="7249388" cy="5040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9F27008-ECDC-40BD-B20A-B7FB529314F2}"/>
                </a:ext>
              </a:extLst>
            </p:cNvPr>
            <p:cNvSpPr txBox="1"/>
            <p:nvPr/>
          </p:nvSpPr>
          <p:spPr>
            <a:xfrm>
              <a:off x="855248" y="2168441"/>
              <a:ext cx="661737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188"/>
                </a:spcBef>
              </a:pPr>
              <a:r>
                <a:rPr lang="ru-RU" sz="1600" b="1" dirty="0">
                  <a:ea typeface="Tahoma" panose="020B0604030504040204" pitchFamily="34" charset="0"/>
                  <a:cs typeface="Tahoma" panose="020B0604030504040204" pitchFamily="34" charset="0"/>
                </a:rPr>
                <a:t>МЕМЛЕКЕТТІК БАҚЫЛАУДЫҢ ЖАҢА НЫСАНДАРЫ</a:t>
              </a: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11994C0B-68E7-4AAE-9534-821C00154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35" y="2063745"/>
              <a:ext cx="504000" cy="504000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E71EFC5-4500-469A-A8F8-460F48CCB898}"/>
              </a:ext>
            </a:extLst>
          </p:cNvPr>
          <p:cNvSpPr txBox="1"/>
          <p:nvPr/>
        </p:nvSpPr>
        <p:spPr>
          <a:xfrm>
            <a:off x="136261" y="2618699"/>
            <a:ext cx="178581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dirty="0"/>
              <a:t>1.</a:t>
            </a:r>
            <a:r>
              <a:rPr lang="en-US" sz="900" dirty="0"/>
              <a:t> </a:t>
            </a:r>
            <a:r>
              <a:rPr lang="kk-KZ" sz="900" dirty="0"/>
              <a:t>Нысанға </a:t>
            </a:r>
            <a:r>
              <a:rPr lang="kk-KZ" sz="900" b="1" dirty="0"/>
              <a:t>барусыз</a:t>
            </a:r>
            <a:r>
              <a:rPr lang="kk-KZ" sz="900" dirty="0"/>
              <a:t> профилактикалық бақылау</a:t>
            </a:r>
            <a:r>
              <a:rPr lang="ru-RU" sz="900" b="1" dirty="0"/>
              <a:t> </a:t>
            </a:r>
          </a:p>
          <a:p>
            <a:endParaRPr lang="ru-RU" sz="300" dirty="0"/>
          </a:p>
          <a:p>
            <a:r>
              <a:rPr lang="ru-RU" sz="900" b="1" dirty="0"/>
              <a:t>2. </a:t>
            </a:r>
            <a:r>
              <a:rPr lang="ru-RU" sz="900" b="1" dirty="0" err="1"/>
              <a:t>Нысанға</a:t>
            </a:r>
            <a:r>
              <a:rPr lang="ru-RU" sz="900" b="1" dirty="0"/>
              <a:t> </a:t>
            </a:r>
            <a:r>
              <a:rPr lang="ru-RU" sz="900" b="1" dirty="0" err="1"/>
              <a:t>барумен</a:t>
            </a:r>
            <a:r>
              <a:rPr lang="ru-RU" sz="900" b="1" dirty="0"/>
              <a:t> </a:t>
            </a:r>
            <a:r>
              <a:rPr lang="ru-RU" sz="900" b="1" dirty="0" err="1"/>
              <a:t>п</a:t>
            </a:r>
            <a:r>
              <a:rPr lang="ru-RU" sz="900" dirty="0" err="1"/>
              <a:t>рофилактикалық</a:t>
            </a:r>
            <a:r>
              <a:rPr lang="ru-RU" sz="900" dirty="0"/>
              <a:t> </a:t>
            </a:r>
            <a:r>
              <a:rPr lang="ru-RU" sz="900" dirty="0" err="1"/>
              <a:t>бақылау</a:t>
            </a:r>
            <a:r>
              <a:rPr lang="ru-RU" sz="900" b="1" dirty="0"/>
              <a:t> </a:t>
            </a:r>
          </a:p>
          <a:p>
            <a:endParaRPr lang="ru-RU" sz="300" dirty="0"/>
          </a:p>
          <a:p>
            <a:r>
              <a:rPr lang="ru-RU" sz="900" b="1" dirty="0"/>
              <a:t>3. </a:t>
            </a:r>
            <a:r>
              <a:rPr lang="ru-RU" sz="900" b="1" dirty="0" err="1"/>
              <a:t>Бақылау</a:t>
            </a:r>
            <a:r>
              <a:rPr lang="ru-RU" sz="900" b="1" dirty="0"/>
              <a:t> </a:t>
            </a:r>
            <a:r>
              <a:rPr lang="ru-RU" sz="900" b="1" dirty="0" err="1"/>
              <a:t>мақсатында</a:t>
            </a:r>
            <a:r>
              <a:rPr lang="ru-RU" sz="900" b="1" dirty="0"/>
              <a:t> </a:t>
            </a:r>
            <a:r>
              <a:rPr lang="ru-RU" sz="900" b="1" dirty="0" err="1"/>
              <a:t>сатып</a:t>
            </a:r>
            <a:r>
              <a:rPr lang="ru-RU" sz="900" b="1" dirty="0"/>
              <a:t> </a:t>
            </a:r>
            <a:r>
              <a:rPr lang="ru-RU" sz="900" b="1" dirty="0" err="1"/>
              <a:t>алу</a:t>
            </a:r>
            <a:r>
              <a:rPr lang="ru-RU" sz="900" dirty="0"/>
              <a:t> (</a:t>
            </a:r>
            <a:r>
              <a:rPr lang="ru-RU" sz="900" dirty="0" err="1"/>
              <a:t>нақты</a:t>
            </a:r>
            <a:r>
              <a:rPr lang="ru-RU" sz="900" dirty="0"/>
              <a:t> </a:t>
            </a:r>
            <a:r>
              <a:rPr lang="ru-RU" sz="900" dirty="0" err="1"/>
              <a:t>салалар</a:t>
            </a:r>
            <a:r>
              <a:rPr lang="ru-RU" sz="900" dirty="0"/>
              <a:t> </a:t>
            </a:r>
            <a:r>
              <a:rPr lang="ru-RU" sz="900" dirty="0" err="1"/>
              <a:t>үшін</a:t>
            </a:r>
            <a:r>
              <a:rPr lang="ru-RU" sz="900" dirty="0"/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5D6801-2998-4969-8DFF-FF086D4FB172}"/>
              </a:ext>
            </a:extLst>
          </p:cNvPr>
          <p:cNvSpPr txBox="1"/>
          <p:nvPr/>
        </p:nvSpPr>
        <p:spPr>
          <a:xfrm>
            <a:off x="2347375" y="2566412"/>
            <a:ext cx="164855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ru-RU" sz="900" dirty="0" err="1"/>
              <a:t>Лицензиялық</a:t>
            </a:r>
            <a:r>
              <a:rPr lang="ru-RU" sz="900" dirty="0"/>
              <a:t> (</a:t>
            </a:r>
            <a:r>
              <a:rPr lang="ru-RU" sz="900" dirty="0" err="1"/>
              <a:t>рұқсат</a:t>
            </a:r>
            <a:r>
              <a:rPr lang="ru-RU" sz="900" dirty="0"/>
              <a:t> беру) </a:t>
            </a:r>
            <a:r>
              <a:rPr lang="ru-RU" sz="900" dirty="0" err="1"/>
              <a:t>талаптарға</a:t>
            </a:r>
            <a:r>
              <a:rPr lang="ru-RU" sz="900" dirty="0"/>
              <a:t> </a:t>
            </a:r>
            <a:r>
              <a:rPr lang="ru-RU" sz="900" dirty="0" err="1"/>
              <a:t>сәйкестігін</a:t>
            </a:r>
            <a:r>
              <a:rPr lang="ru-RU" sz="900" dirty="0"/>
              <a:t> </a:t>
            </a:r>
            <a:r>
              <a:rPr lang="ru-RU" sz="900" dirty="0" err="1"/>
              <a:t>тексеру</a:t>
            </a:r>
            <a:endParaRPr lang="ru-RU" sz="900" dirty="0"/>
          </a:p>
          <a:p>
            <a:pPr marL="228600" indent="-228600">
              <a:buAutoNum type="arabicPeriod"/>
            </a:pPr>
            <a:r>
              <a:rPr lang="ru-RU" sz="900" dirty="0" err="1"/>
              <a:t>Жоспардан</a:t>
            </a:r>
            <a:r>
              <a:rPr lang="ru-RU" sz="900" dirty="0"/>
              <a:t> </a:t>
            </a:r>
            <a:r>
              <a:rPr lang="ru-RU" sz="900" dirty="0" err="1"/>
              <a:t>тыс</a:t>
            </a:r>
            <a:r>
              <a:rPr lang="ru-RU" sz="900" dirty="0"/>
              <a:t> </a:t>
            </a:r>
            <a:r>
              <a:rPr lang="ru-RU" sz="900" dirty="0" err="1"/>
              <a:t>тексерулер</a:t>
            </a:r>
            <a:endParaRPr lang="ru-RU" sz="9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5D71C6B-D3CB-4DED-B9DB-E0C932A2DB7B}"/>
              </a:ext>
            </a:extLst>
          </p:cNvPr>
          <p:cNvSpPr txBox="1"/>
          <p:nvPr/>
        </p:nvSpPr>
        <p:spPr>
          <a:xfrm>
            <a:off x="4134327" y="2577493"/>
            <a:ext cx="1648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900" dirty="0" err="1"/>
              <a:t>Адамдар</a:t>
            </a:r>
            <a:r>
              <a:rPr lang="ru-RU" sz="900" dirty="0"/>
              <a:t>, </a:t>
            </a:r>
            <a:r>
              <a:rPr lang="ru-RU" sz="900" dirty="0" err="1"/>
              <a:t>қоршаған</a:t>
            </a:r>
            <a:r>
              <a:rPr lang="ru-RU" sz="900" dirty="0"/>
              <a:t> орта, </a:t>
            </a:r>
            <a:r>
              <a:rPr lang="ru-RU" sz="900" dirty="0" err="1"/>
              <a:t>ұлттық</a:t>
            </a:r>
            <a:r>
              <a:rPr lang="ru-RU" sz="900" dirty="0"/>
              <a:t> </a:t>
            </a:r>
            <a:r>
              <a:rPr lang="ru-RU" sz="900" dirty="0" err="1"/>
              <a:t>қауіпсіздік</a:t>
            </a:r>
            <a:r>
              <a:rPr lang="ru-RU" sz="900" dirty="0"/>
              <a:t> </a:t>
            </a:r>
            <a:r>
              <a:rPr lang="ru-RU" sz="900" dirty="0" err="1"/>
              <a:t>үшін</a:t>
            </a:r>
            <a:r>
              <a:rPr lang="ru-RU" sz="900" dirty="0"/>
              <a:t> </a:t>
            </a:r>
            <a:r>
              <a:rPr lang="ru-RU" sz="900" dirty="0" err="1"/>
              <a:t>ауыр</a:t>
            </a:r>
            <a:r>
              <a:rPr lang="ru-RU" sz="900" dirty="0"/>
              <a:t> </a:t>
            </a:r>
            <a:r>
              <a:rPr lang="ru-RU" sz="900" dirty="0" err="1"/>
              <a:t>зардаптарға</a:t>
            </a:r>
            <a:r>
              <a:rPr lang="ru-RU" sz="900" dirty="0"/>
              <a:t> </a:t>
            </a:r>
            <a:r>
              <a:rPr lang="ru-RU" sz="900" dirty="0" err="1"/>
              <a:t>әкеп</a:t>
            </a:r>
            <a:r>
              <a:rPr lang="ru-RU" sz="900" dirty="0"/>
              <a:t> </a:t>
            </a:r>
            <a:r>
              <a:rPr lang="ru-RU" sz="900" dirty="0" err="1"/>
              <a:t>соққан</a:t>
            </a:r>
            <a:r>
              <a:rPr lang="ru-RU" sz="900" dirty="0"/>
              <a:t> </a:t>
            </a:r>
            <a:r>
              <a:rPr lang="ru-RU" sz="900" dirty="0" err="1"/>
              <a:t>бұзушылық</a:t>
            </a:r>
            <a:r>
              <a:rPr lang="ru-RU" sz="900" dirty="0"/>
              <a:t> </a:t>
            </a:r>
            <a:r>
              <a:rPr lang="ru-RU" sz="900" dirty="0" err="1"/>
              <a:t>фактісі</a:t>
            </a:r>
            <a:r>
              <a:rPr lang="ru-RU" sz="900" dirty="0"/>
              <a:t> </a:t>
            </a:r>
            <a:r>
              <a:rPr lang="ru-RU" sz="900" dirty="0" err="1"/>
              <a:t>орын</a:t>
            </a:r>
            <a:r>
              <a:rPr lang="ru-RU" sz="900" dirty="0"/>
              <a:t> </a:t>
            </a:r>
            <a:r>
              <a:rPr lang="ru-RU" sz="900" dirty="0" err="1"/>
              <a:t>алған</a:t>
            </a:r>
            <a:r>
              <a:rPr lang="ru-RU" sz="900" dirty="0"/>
              <a:t> </a:t>
            </a:r>
            <a:r>
              <a:rPr lang="ru-RU" sz="900" dirty="0" err="1"/>
              <a:t>жағдайда</a:t>
            </a:r>
            <a:r>
              <a:rPr lang="ru-RU" sz="900" dirty="0"/>
              <a:t> </a:t>
            </a:r>
            <a:r>
              <a:rPr lang="ru-RU" sz="900" dirty="0" err="1"/>
              <a:t>кінәліні</a:t>
            </a:r>
            <a:r>
              <a:rPr lang="ru-RU" sz="900" dirty="0"/>
              <a:t> </a:t>
            </a:r>
            <a:r>
              <a:rPr lang="ru-RU" sz="900" dirty="0" err="1"/>
              <a:t>анықтау</a:t>
            </a:r>
            <a:endParaRPr lang="ru-RU" sz="900" dirty="0"/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3EADF9E1-E565-4682-BF9F-12E3C1207FD3}"/>
              </a:ext>
            </a:extLst>
          </p:cNvPr>
          <p:cNvGrpSpPr/>
          <p:nvPr/>
        </p:nvGrpSpPr>
        <p:grpSpPr>
          <a:xfrm>
            <a:off x="1" y="2112091"/>
            <a:ext cx="8788847" cy="1145373"/>
            <a:chOff x="813649" y="2768375"/>
            <a:chExt cx="7975589" cy="114537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B29A1C-6692-47B4-907E-D9FBBC7439A6}"/>
                </a:ext>
              </a:extLst>
            </p:cNvPr>
            <p:cNvSpPr txBox="1"/>
            <p:nvPr/>
          </p:nvSpPr>
          <p:spPr>
            <a:xfrm>
              <a:off x="813649" y="2768375"/>
              <a:ext cx="18421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ПРОФИЛАКТИКАЛЫҚ ІС-ШАРАЛАР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8547061-A22D-45C6-BECE-CCCA7CB0D408}"/>
                </a:ext>
              </a:extLst>
            </p:cNvPr>
            <p:cNvSpPr txBox="1"/>
            <p:nvPr/>
          </p:nvSpPr>
          <p:spPr>
            <a:xfrm>
              <a:off x="2849235" y="2777346"/>
              <a:ext cx="133356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ТЕКСЕРУ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B38105E-FA6E-4A23-A7A4-5CE1FDBF3784}"/>
                </a:ext>
              </a:extLst>
            </p:cNvPr>
            <p:cNvSpPr txBox="1"/>
            <p:nvPr/>
          </p:nvSpPr>
          <p:spPr>
            <a:xfrm>
              <a:off x="6449238" y="2805752"/>
              <a:ext cx="234000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188"/>
                </a:spcBef>
              </a:pP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Мемлекеттік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бақылау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барысында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және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оның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қорытындылары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бойынша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бизнестің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кінәсінен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ТЖ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туындауын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болдырмау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үшін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жедел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ден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қою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қадағалау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шараларын</a:t>
              </a:r>
              <a:r>
                <a:rPr lang="ru-RU" sz="1100" b="1" dirty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100" b="1" dirty="0" err="1">
                  <a:ea typeface="Tahoma" panose="020B0604030504040204" pitchFamily="34" charset="0"/>
                  <a:cs typeface="Tahoma" panose="020B0604030504040204" pitchFamily="34" charset="0"/>
                </a:rPr>
                <a:t>қолдану</a:t>
              </a:r>
              <a:endParaRPr lang="ru-RU" sz="1100" b="1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3A86C769-EE99-4206-92F1-FCD0456CCBF0}"/>
              </a:ext>
            </a:extLst>
          </p:cNvPr>
          <p:cNvSpPr txBox="1"/>
          <p:nvPr/>
        </p:nvSpPr>
        <p:spPr>
          <a:xfrm>
            <a:off x="917564" y="927790"/>
            <a:ext cx="7636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905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Мемлекеттік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бақылау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қадағалау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жүйесі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реформаланатын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болады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Тексеруден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профилактикалық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іс-шараларға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көшу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жүзеге</a:t>
            </a:r>
            <a:r>
              <a:rPr lang="ru-RU" sz="1400" b="1" dirty="0"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ea typeface="Tahoma" panose="020B0604030504040204" pitchFamily="34" charset="0"/>
                <a:cs typeface="Arial" panose="020B0604020202020204" pitchFamily="34" charset="0"/>
              </a:rPr>
              <a:t>асырылады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18F21D-07ED-4928-8F66-2C50EB2B3670}"/>
              </a:ext>
            </a:extLst>
          </p:cNvPr>
          <p:cNvSpPr txBox="1"/>
          <p:nvPr/>
        </p:nvSpPr>
        <p:spPr>
          <a:xfrm>
            <a:off x="481903" y="4044392"/>
            <a:ext cx="7927043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200" b="1" dirty="0"/>
              <a:t>Мемлекеттік </a:t>
            </a:r>
            <a:r>
              <a:rPr lang="ru-RU" sz="1200" b="1" dirty="0" err="1"/>
              <a:t>бақылау</a:t>
            </a:r>
            <a:r>
              <a:rPr lang="ru-RU" sz="1200" b="1" dirty="0"/>
              <a:t> </a:t>
            </a:r>
            <a:r>
              <a:rPr lang="ru-RU" sz="1200" b="1" dirty="0" err="1"/>
              <a:t>кезінде</a:t>
            </a:r>
            <a:r>
              <a:rPr lang="ru-RU" sz="1200" b="1" dirty="0"/>
              <a:t> </a:t>
            </a:r>
            <a:r>
              <a:rPr lang="ru-RU" sz="1200" b="1" dirty="0" err="1"/>
              <a:t>жедел</a:t>
            </a:r>
            <a:r>
              <a:rPr lang="ru-RU" sz="1200" b="1" dirty="0"/>
              <a:t> </a:t>
            </a:r>
            <a:r>
              <a:rPr lang="ru-RU" sz="1200" b="1" dirty="0" err="1"/>
              <a:t>ден</a:t>
            </a:r>
            <a:r>
              <a:rPr lang="ru-RU" sz="1200" b="1" dirty="0"/>
              <a:t> </a:t>
            </a:r>
            <a:r>
              <a:rPr lang="ru-RU" sz="1200" b="1" dirty="0" err="1"/>
              <a:t>қою</a:t>
            </a:r>
            <a:r>
              <a:rPr lang="ru-RU" sz="1200" b="1" dirty="0"/>
              <a:t> </a:t>
            </a:r>
            <a:r>
              <a:rPr lang="ru-RU" sz="1200" b="1" dirty="0" err="1"/>
              <a:t>шараларын</a:t>
            </a:r>
            <a:r>
              <a:rPr lang="ru-RU" sz="1200" b="1" dirty="0"/>
              <a:t> </a:t>
            </a:r>
            <a:r>
              <a:rPr lang="ru-RU" sz="1200" b="1" dirty="0" err="1"/>
              <a:t>қолдану</a:t>
            </a:r>
            <a:r>
              <a:rPr lang="ru-RU" sz="1200" b="1" dirty="0"/>
              <a:t> </a:t>
            </a:r>
            <a:r>
              <a:rPr lang="ru-RU" sz="1200" b="1" dirty="0" err="1"/>
              <a:t>есебінен</a:t>
            </a:r>
            <a:r>
              <a:rPr lang="ru-RU" sz="1200" b="1" dirty="0"/>
              <a:t> </a:t>
            </a:r>
            <a:r>
              <a:rPr lang="ru-RU" sz="1200" b="1" dirty="0" err="1"/>
              <a:t>іс-шаралар</a:t>
            </a:r>
            <a:r>
              <a:rPr lang="ru-RU" sz="1200" b="1" dirty="0"/>
              <a:t> </a:t>
            </a:r>
            <a:r>
              <a:rPr lang="ru-RU" sz="1200" b="1" dirty="0" err="1"/>
              <a:t>шеңберінде</a:t>
            </a:r>
            <a:r>
              <a:rPr lang="ru-RU" sz="1200" b="1" dirty="0"/>
              <a:t> </a:t>
            </a:r>
            <a:r>
              <a:rPr lang="ru-RU" sz="1200" b="1" dirty="0" err="1"/>
              <a:t>бизнеске</a:t>
            </a:r>
            <a:r>
              <a:rPr lang="ru-RU" sz="1200" b="1" dirty="0"/>
              <a:t> </a:t>
            </a:r>
            <a:r>
              <a:rPr lang="ru-RU" sz="1200" b="1" dirty="0" err="1"/>
              <a:t>бұзушылықтарды</a:t>
            </a:r>
            <a:r>
              <a:rPr lang="ru-RU" sz="1200" b="1" dirty="0"/>
              <a:t> </a:t>
            </a:r>
            <a:r>
              <a:rPr lang="ru-RU" sz="1200" b="1" dirty="0" err="1"/>
              <a:t>өз</a:t>
            </a:r>
            <a:r>
              <a:rPr lang="ru-RU" sz="1200" b="1" dirty="0"/>
              <a:t> </a:t>
            </a:r>
            <a:r>
              <a:rPr lang="ru-RU" sz="1200" b="1" dirty="0" err="1"/>
              <a:t>бетінше</a:t>
            </a:r>
            <a:r>
              <a:rPr lang="ru-RU" sz="1200" b="1" dirty="0"/>
              <a:t> </a:t>
            </a:r>
            <a:r>
              <a:rPr lang="ru-RU" sz="1200" b="1" dirty="0" err="1"/>
              <a:t>жою</a:t>
            </a:r>
            <a:r>
              <a:rPr lang="ru-RU" sz="1200" b="1" dirty="0"/>
              <a:t>, </a:t>
            </a:r>
            <a:r>
              <a:rPr lang="ru-RU" sz="1200" b="1" dirty="0" err="1"/>
              <a:t>бизнестің</a:t>
            </a:r>
            <a:r>
              <a:rPr lang="ru-RU" sz="1200" b="1" dirty="0"/>
              <a:t> </a:t>
            </a:r>
            <a:r>
              <a:rPr lang="ru-RU" sz="1200" b="1" dirty="0" err="1"/>
              <a:t>кінәсінен</a:t>
            </a:r>
            <a:r>
              <a:rPr lang="ru-RU" sz="1200" b="1" dirty="0"/>
              <a:t> </a:t>
            </a:r>
            <a:r>
              <a:rPr lang="ru-RU" sz="1200" b="1" dirty="0" err="1"/>
              <a:t>орын</a:t>
            </a:r>
            <a:r>
              <a:rPr lang="ru-RU" sz="1200" b="1" dirty="0"/>
              <a:t> </a:t>
            </a:r>
            <a:r>
              <a:rPr lang="ru-RU" sz="1200" b="1" dirty="0" err="1"/>
              <a:t>алуы</a:t>
            </a:r>
            <a:r>
              <a:rPr lang="ru-RU" sz="1200" b="1" dirty="0"/>
              <a:t> </a:t>
            </a:r>
            <a:r>
              <a:rPr lang="ru-RU" sz="1200" b="1" dirty="0" err="1"/>
              <a:t>мүмкін</a:t>
            </a:r>
            <a:r>
              <a:rPr lang="ru-RU" sz="1200" b="1" dirty="0"/>
              <a:t> ТЖ-</a:t>
            </a:r>
            <a:r>
              <a:rPr lang="ru-RU" sz="1200" b="1" dirty="0" err="1"/>
              <a:t>жағдайлардың</a:t>
            </a:r>
            <a:r>
              <a:rPr lang="ru-RU" sz="1200" b="1" dirty="0"/>
              <a:t> </a:t>
            </a:r>
            <a:r>
              <a:rPr lang="ru-RU" sz="1200" b="1" dirty="0" err="1"/>
              <a:t>қаупін</a:t>
            </a:r>
            <a:r>
              <a:rPr lang="ru-RU" sz="1200" b="1" dirty="0"/>
              <a:t> </a:t>
            </a:r>
            <a:r>
              <a:rPr lang="ru-RU" sz="1200" b="1" dirty="0" err="1"/>
              <a:t>азайту</a:t>
            </a:r>
            <a:r>
              <a:rPr lang="ru-RU" sz="1200" b="1" dirty="0"/>
              <a:t> </a:t>
            </a:r>
            <a:r>
              <a:rPr lang="ru-RU" sz="1200" b="1" dirty="0" err="1"/>
              <a:t>мүмкіндігімен</a:t>
            </a:r>
            <a:r>
              <a:rPr lang="ru-RU" sz="1200" b="1" dirty="0"/>
              <a:t> </a:t>
            </a:r>
            <a:r>
              <a:rPr lang="ru-RU" sz="1200" b="1" dirty="0" err="1"/>
              <a:t>әкімшілік</a:t>
            </a:r>
            <a:r>
              <a:rPr lang="ru-RU" sz="1200" b="1" dirty="0"/>
              <a:t> </a:t>
            </a:r>
            <a:r>
              <a:rPr lang="ru-RU" sz="1200" b="1" dirty="0" err="1"/>
              <a:t>айыппұлдарды</a:t>
            </a:r>
            <a:r>
              <a:rPr lang="ru-RU" sz="1200" b="1" dirty="0"/>
              <a:t> 50 </a:t>
            </a:r>
            <a:r>
              <a:rPr lang="ru-RU" sz="1200" b="1" dirty="0" err="1"/>
              <a:t>пайызға</a:t>
            </a:r>
            <a:r>
              <a:rPr lang="ru-RU" sz="1200" b="1" dirty="0"/>
              <a:t> </a:t>
            </a:r>
            <a:r>
              <a:rPr lang="ru-RU" sz="1200" b="1" dirty="0" err="1"/>
              <a:t>дейін</a:t>
            </a:r>
            <a:r>
              <a:rPr lang="ru-RU" sz="1200" b="1" dirty="0"/>
              <a:t> </a:t>
            </a:r>
            <a:r>
              <a:rPr lang="ru-RU" sz="1200" b="1" dirty="0" err="1"/>
              <a:t>төмендету</a:t>
            </a:r>
            <a:endParaRPr lang="ru-RU" sz="12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70F1521-53F5-48E9-AB60-4870CB87517A}"/>
              </a:ext>
            </a:extLst>
          </p:cNvPr>
          <p:cNvSpPr txBox="1"/>
          <p:nvPr/>
        </p:nvSpPr>
        <p:spPr>
          <a:xfrm>
            <a:off x="4134327" y="2130247"/>
            <a:ext cx="1589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8"/>
              </a:spcBef>
            </a:pPr>
            <a:r>
              <a:rPr lang="ru-RU" sz="1100" b="1" dirty="0">
                <a:ea typeface="Tahoma" panose="020B0604030504040204" pitchFamily="34" charset="0"/>
                <a:cs typeface="Tahoma" panose="020B0604030504040204" pitchFamily="34" charset="0"/>
              </a:rPr>
              <a:t>ТЕРГЕУ</a:t>
            </a: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D8F70C69-F403-4642-A059-08AA9787ED0B}"/>
              </a:ext>
            </a:extLst>
          </p:cNvPr>
          <p:cNvCxnSpPr>
            <a:cxnSpLocks/>
          </p:cNvCxnSpPr>
          <p:nvPr/>
        </p:nvCxnSpPr>
        <p:spPr>
          <a:xfrm>
            <a:off x="214234" y="1991931"/>
            <a:ext cx="8454531" cy="0"/>
          </a:xfrm>
          <a:prstGeom prst="line">
            <a:avLst/>
          </a:prstGeom>
          <a:noFill/>
          <a:ln w="38100" cap="flat" cmpd="sng" algn="ctr">
            <a:solidFill>
              <a:srgbClr val="104D7F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4998851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Custom Design">
  <a:themeElements>
    <a:clrScheme name="1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FFC000"/>
      </a:accent1>
      <a:accent2>
        <a:srgbClr val="FF3F5F"/>
      </a:accent2>
      <a:accent3>
        <a:srgbClr val="2AC2AC"/>
      </a:accent3>
      <a:accent4>
        <a:srgbClr val="3BC7E2"/>
      </a:accent4>
      <a:accent5>
        <a:srgbClr val="2993FF"/>
      </a:accent5>
      <a:accent6>
        <a:srgbClr val="7F739A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83818</TotalTime>
  <Words>1268</Words>
  <Application>Microsoft Office PowerPoint</Application>
  <PresentationFormat>Экран (16:9)</PresentationFormat>
  <Paragraphs>206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Book Antiqua</vt:lpstr>
      <vt:lpstr>Calibri</vt:lpstr>
      <vt:lpstr>Wingdings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Dinara Dinara</cp:lastModifiedBy>
  <cp:revision>9269</cp:revision>
  <cp:lastPrinted>2022-02-01T08:43:37Z</cp:lastPrinted>
  <dcterms:created xsi:type="dcterms:W3CDTF">2014-09-03T19:30:44Z</dcterms:created>
  <dcterms:modified xsi:type="dcterms:W3CDTF">2022-06-29T10:22:49Z</dcterms:modified>
</cp:coreProperties>
</file>